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8288000" cy="10287000"/>
  <p:notesSz cx="6858000" cy="9144000"/>
  <p:embeddedFontLst>
    <p:embeddedFont>
      <p:font typeface="Arimo" panose="020B0604020202020204" charset="0"/>
      <p:regular r:id="rId14"/>
    </p:embeddedFont>
    <p:embeddedFont>
      <p:font typeface="Arimo Bold" panose="020B0704020202020204" charset="0"/>
      <p:regular r:id="rId15"/>
    </p:embeddedFont>
  </p:embeddedFontLst>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8" d="100"/>
          <a:sy n="48" d="100"/>
        </p:scale>
        <p:origin x="78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04.11.2025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1</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9</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10</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1</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2</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3</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4</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5</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6</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7</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1.7.2013</a:t>
            </a:r>
          </a:p>
          <a:p>
            <a:endParaRPr lang="en-US"/>
          </a:p>
          <a:p>
            <a:r>
              <a:rPr lang="en-US"/>
              <a:t>8</a:t>
            </a:r>
          </a:p>
          <a:p>
            <a:endParaRPr lang="en-US"/>
          </a:p>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0.xml"/><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png"/><Relationship Id="rId11" Type="http://schemas.openxmlformats.org/officeDocument/2006/relationships/image" Target="../media/image26.png"/><Relationship Id="rId5" Type="http://schemas.openxmlformats.org/officeDocument/2006/relationships/hyperlink" Target="https://gamma.app/?utm_source=made-with-gamma" TargetMode="External"/><Relationship Id="rId10" Type="http://schemas.openxmlformats.org/officeDocument/2006/relationships/image" Target="../media/image25.png"/><Relationship Id="rId4" Type="http://schemas.openxmlformats.org/officeDocument/2006/relationships/image" Target="../media/image1.pn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notesSlide" Target="../notesSlides/notesSlide11.xml"/><Relationship Id="rId7"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hyperlink" Target="https://gamma.app/?utm_source=made-with-gamma" TargetMode="External"/><Relationship Id="rId4" Type="http://schemas.openxmlformats.org/officeDocument/2006/relationships/image" Target="../media/image1.png"/><Relationship Id="rId9"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2.png"/><Relationship Id="rId5"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4.xml"/><Relationship Id="rId7"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2.png"/><Relationship Id="rId11" Type="http://schemas.openxmlformats.org/officeDocument/2006/relationships/image" Target="../media/image9.svg"/><Relationship Id="rId5" Type="http://schemas.openxmlformats.org/officeDocument/2006/relationships/hyperlink" Target="https://gamma.app/?utm_source=made-with-gamma" TargetMode="External"/><Relationship Id="rId10" Type="http://schemas.openxmlformats.org/officeDocument/2006/relationships/image" Target="../media/image8.png"/><Relationship Id="rId4" Type="http://schemas.openxmlformats.org/officeDocument/2006/relationships/image" Target="../media/image1.png"/><Relationship Id="rId9" Type="http://schemas.openxmlformats.org/officeDocument/2006/relationships/image" Target="../media/image7.sv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6.xml"/><Relationship Id="rId7"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hyperlink" Target="https://gamma.app/?utm_source=made-with-gamma" TargetMode="External"/><Relationship Id="rId10" Type="http://schemas.openxmlformats.org/officeDocument/2006/relationships/image" Target="../media/image14.png"/><Relationship Id="rId4" Type="http://schemas.openxmlformats.org/officeDocument/2006/relationships/image" Target="../media/image1.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7.xml"/><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hyperlink" Target="https://gamma.app/?utm_source=made-with-gamma" TargetMode="External"/><Relationship Id="rId4" Type="http://schemas.openxmlformats.org/officeDocument/2006/relationships/image" Target="../media/image1.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notesSlide" Target="../notesSlides/notesSlide8.xml"/><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hyperlink" Target="https://gamma.app/?utm_source=made-with-gamma" TargetMode="External"/><Relationship Id="rId4" Type="http://schemas.openxmlformats.org/officeDocument/2006/relationships/image" Target="../media/image1.pn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hyperlink" Target="https://gamma.app/?utm_source=made-with-gamma"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grpSp>
        <p:nvGrpSpPr>
          <p:cNvPr id="8" name="Group 8"/>
          <p:cNvGrpSpPr/>
          <p:nvPr/>
        </p:nvGrpSpPr>
        <p:grpSpPr>
          <a:xfrm>
            <a:off x="0" y="0"/>
            <a:ext cx="6858000" cy="10287000"/>
            <a:chOff x="0" y="0"/>
            <a:chExt cx="9144000" cy="13716000"/>
          </a:xfrm>
        </p:grpSpPr>
        <p:sp>
          <p:nvSpPr>
            <p:cNvPr id="9" name="Freeform 9" descr="preencoded.png"/>
            <p:cNvSpPr/>
            <p:nvPr/>
          </p:nvSpPr>
          <p:spPr>
            <a:xfrm>
              <a:off x="0" y="0"/>
              <a:ext cx="9144000" cy="13716000"/>
            </a:xfrm>
            <a:custGeom>
              <a:avLst/>
              <a:gdLst/>
              <a:ahLst/>
              <a:cxnLst/>
              <a:rect l="l" t="t" r="r" b="b"/>
              <a:pathLst>
                <a:path w="9144000" h="13716000">
                  <a:moveTo>
                    <a:pt x="0" y="0"/>
                  </a:moveTo>
                  <a:lnTo>
                    <a:pt x="9144000" y="0"/>
                  </a:lnTo>
                  <a:lnTo>
                    <a:pt x="9144000" y="13716000"/>
                  </a:lnTo>
                  <a:lnTo>
                    <a:pt x="0" y="13716000"/>
                  </a:lnTo>
                  <a:lnTo>
                    <a:pt x="0" y="0"/>
                  </a:lnTo>
                  <a:close/>
                </a:path>
              </a:pathLst>
            </a:custGeom>
            <a:blipFill>
              <a:blip r:embed="rId7"/>
              <a:stretch>
                <a:fillRect/>
              </a:stretch>
            </a:blipFill>
          </p:spPr>
        </p:sp>
      </p:grpSp>
      <p:sp>
        <p:nvSpPr>
          <p:cNvPr id="10" name="TextBox 10"/>
          <p:cNvSpPr txBox="1"/>
          <p:nvPr/>
        </p:nvSpPr>
        <p:spPr>
          <a:xfrm>
            <a:off x="7850237" y="3089522"/>
            <a:ext cx="9545144" cy="3832300"/>
          </a:xfrm>
          <a:prstGeom prst="rect">
            <a:avLst/>
          </a:prstGeom>
        </p:spPr>
        <p:txBody>
          <a:bodyPr lIns="0" tIns="0" rIns="0" bIns="0" rtlCol="0" anchor="t">
            <a:spAutoFit/>
          </a:bodyPr>
          <a:lstStyle/>
          <a:p>
            <a:pPr algn="ctr">
              <a:lnSpc>
                <a:spcPts val="7588"/>
              </a:lnSpc>
            </a:pPr>
            <a:r>
              <a:rPr lang="en-US" sz="6085" b="1">
                <a:solidFill>
                  <a:srgbClr val="231971"/>
                </a:solidFill>
                <a:latin typeface="Arimo Bold"/>
                <a:ea typeface="Arimo Bold"/>
                <a:cs typeface="Arimo Bold"/>
                <a:sym typeface="Arimo Bold"/>
              </a:rPr>
              <a:t>LĂPĂDAT RALUCA AURORA</a:t>
            </a:r>
          </a:p>
          <a:p>
            <a:pPr algn="ctr">
              <a:lnSpc>
                <a:spcPts val="7589"/>
              </a:lnSpc>
            </a:pPr>
            <a:r>
              <a:rPr lang="en-US" sz="6085" b="1">
                <a:solidFill>
                  <a:srgbClr val="231971"/>
                </a:solidFill>
                <a:latin typeface="Arimo Bold"/>
                <a:ea typeface="Arimo Bold"/>
                <a:cs typeface="Arimo Bold"/>
                <a:sym typeface="Arimo Bold"/>
              </a:rPr>
              <a:t>LICEUL CU PROGRAM SPORTIV</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sp>
        <p:nvSpPr>
          <p:cNvPr id="8" name="TextBox 8"/>
          <p:cNvSpPr txBox="1"/>
          <p:nvPr/>
        </p:nvSpPr>
        <p:spPr>
          <a:xfrm>
            <a:off x="868412" y="806500"/>
            <a:ext cx="10518725" cy="851595"/>
          </a:xfrm>
          <a:prstGeom prst="rect">
            <a:avLst/>
          </a:prstGeom>
        </p:spPr>
        <p:txBody>
          <a:bodyPr lIns="0" tIns="0" rIns="0" bIns="0" rtlCol="0" anchor="t">
            <a:spAutoFit/>
          </a:bodyPr>
          <a:lstStyle/>
          <a:p>
            <a:pPr algn="l">
              <a:lnSpc>
                <a:spcPts val="6062"/>
              </a:lnSpc>
            </a:pPr>
            <a:r>
              <a:rPr lang="en-US" sz="4875" b="1">
                <a:solidFill>
                  <a:srgbClr val="231971"/>
                </a:solidFill>
                <a:latin typeface="Arimo Bold"/>
                <a:ea typeface="Arimo Bold"/>
                <a:cs typeface="Arimo Bold"/>
                <a:sym typeface="Arimo Bold"/>
              </a:rPr>
              <a:t>Particularités et Exemples Pratiques</a:t>
            </a:r>
          </a:p>
        </p:txBody>
      </p:sp>
      <p:sp>
        <p:nvSpPr>
          <p:cNvPr id="9" name="TextBox 9"/>
          <p:cNvSpPr txBox="1"/>
          <p:nvPr/>
        </p:nvSpPr>
        <p:spPr>
          <a:xfrm>
            <a:off x="2649885" y="4338340"/>
            <a:ext cx="3101429" cy="406748"/>
          </a:xfrm>
          <a:prstGeom prst="rect">
            <a:avLst/>
          </a:prstGeom>
        </p:spPr>
        <p:txBody>
          <a:bodyPr lIns="0" tIns="0" rIns="0" bIns="0" rtlCol="0" anchor="t">
            <a:spAutoFit/>
          </a:bodyPr>
          <a:lstStyle/>
          <a:p>
            <a:pPr algn="r">
              <a:lnSpc>
                <a:spcPts val="2999"/>
              </a:lnSpc>
            </a:pPr>
            <a:r>
              <a:rPr lang="en-US" sz="2436" b="1">
                <a:solidFill>
                  <a:srgbClr val="2A2742"/>
                </a:solidFill>
                <a:latin typeface="Arimo Bold"/>
                <a:ea typeface="Arimo Bold"/>
                <a:cs typeface="Arimo Bold"/>
                <a:sym typeface="Arimo Bold"/>
              </a:rPr>
              <a:t>Liaisons</a:t>
            </a:r>
          </a:p>
        </p:txBody>
      </p:sp>
      <p:sp>
        <p:nvSpPr>
          <p:cNvPr id="10" name="TextBox 10"/>
          <p:cNvSpPr txBox="1"/>
          <p:nvPr/>
        </p:nvSpPr>
        <p:spPr>
          <a:xfrm>
            <a:off x="868412" y="4703415"/>
            <a:ext cx="4882902" cy="984349"/>
          </a:xfrm>
          <a:prstGeom prst="rect">
            <a:avLst/>
          </a:prstGeom>
        </p:spPr>
        <p:txBody>
          <a:bodyPr lIns="0" tIns="0" rIns="0" bIns="0" rtlCol="0" anchor="t">
            <a:spAutoFit/>
          </a:bodyPr>
          <a:lstStyle/>
          <a:p>
            <a:pPr algn="r">
              <a:lnSpc>
                <a:spcPts val="3125"/>
              </a:lnSpc>
            </a:pPr>
            <a:r>
              <a:rPr lang="en-US" sz="1937">
                <a:solidFill>
                  <a:srgbClr val="2A2742"/>
                </a:solidFill>
                <a:latin typeface="Arimo"/>
                <a:ea typeface="Arimo"/>
                <a:cs typeface="Arimo"/>
                <a:sym typeface="Arimo"/>
              </a:rPr>
              <a:t>En prononciation, certaines consonnes finales se lient avec la voyelle qui suit:</a:t>
            </a:r>
          </a:p>
        </p:txBody>
      </p:sp>
      <p:sp>
        <p:nvSpPr>
          <p:cNvPr id="11" name="TextBox 11"/>
          <p:cNvSpPr txBox="1"/>
          <p:nvPr/>
        </p:nvSpPr>
        <p:spPr>
          <a:xfrm>
            <a:off x="868412" y="5646092"/>
            <a:ext cx="4882902" cy="587425"/>
          </a:xfrm>
          <a:prstGeom prst="rect">
            <a:avLst/>
          </a:prstGeom>
        </p:spPr>
        <p:txBody>
          <a:bodyPr lIns="0" tIns="0" rIns="0" bIns="0" rtlCol="0" anchor="t">
            <a:spAutoFit/>
          </a:bodyPr>
          <a:lstStyle/>
          <a:p>
            <a:pPr marL="379798" lvl="2" indent="-126599" algn="l">
              <a:lnSpc>
                <a:spcPts val="3125"/>
              </a:lnSpc>
              <a:buFont typeface="Arial"/>
              <a:buChar char="⚬"/>
            </a:pPr>
            <a:r>
              <a:rPr lang="en-US" sz="1937" b="1">
                <a:solidFill>
                  <a:srgbClr val="2A2742"/>
                </a:solidFill>
                <a:latin typeface="Arimo Bold"/>
                <a:ea typeface="Arimo Bold"/>
                <a:cs typeface="Arimo Bold"/>
                <a:sym typeface="Arimo Bold"/>
              </a:rPr>
              <a:t>Nous</a:t>
            </a:r>
            <a:r>
              <a:rPr lang="en-US" sz="1937">
                <a:solidFill>
                  <a:srgbClr val="2A2742"/>
                </a:solidFill>
                <a:latin typeface="Arimo"/>
                <a:ea typeface="Arimo"/>
                <a:cs typeface="Arimo"/>
                <a:sym typeface="Arimo"/>
              </a:rPr>
              <a:t> [z] </a:t>
            </a:r>
            <a:r>
              <a:rPr lang="en-US" sz="1937" b="1">
                <a:solidFill>
                  <a:srgbClr val="2A2742"/>
                </a:solidFill>
                <a:latin typeface="Arimo Bold"/>
                <a:ea typeface="Arimo Bold"/>
                <a:cs typeface="Arimo Bold"/>
                <a:sym typeface="Arimo Bold"/>
              </a:rPr>
              <a:t>avons</a:t>
            </a:r>
            <a:r>
              <a:rPr lang="en-US" sz="1937">
                <a:solidFill>
                  <a:srgbClr val="2A2742"/>
                </a:solidFill>
                <a:latin typeface="Arimo"/>
                <a:ea typeface="Arimo"/>
                <a:cs typeface="Arimo"/>
                <a:sym typeface="Arimo"/>
              </a:rPr>
              <a:t> un chat</a:t>
            </a:r>
          </a:p>
        </p:txBody>
      </p:sp>
      <p:sp>
        <p:nvSpPr>
          <p:cNvPr id="12" name="TextBox 12"/>
          <p:cNvSpPr txBox="1"/>
          <p:nvPr/>
        </p:nvSpPr>
        <p:spPr>
          <a:xfrm>
            <a:off x="868412" y="6129784"/>
            <a:ext cx="4882902" cy="587425"/>
          </a:xfrm>
          <a:prstGeom prst="rect">
            <a:avLst/>
          </a:prstGeom>
        </p:spPr>
        <p:txBody>
          <a:bodyPr lIns="0" tIns="0" rIns="0" bIns="0" rtlCol="0" anchor="t">
            <a:spAutoFit/>
          </a:bodyPr>
          <a:lstStyle/>
          <a:p>
            <a:pPr marL="379798" lvl="2" indent="-126599" algn="l">
              <a:lnSpc>
                <a:spcPts val="3125"/>
              </a:lnSpc>
              <a:buFont typeface="Arial"/>
              <a:buChar char="⚬"/>
            </a:pPr>
            <a:r>
              <a:rPr lang="en-US" sz="1937" b="1">
                <a:solidFill>
                  <a:srgbClr val="2A2742"/>
                </a:solidFill>
                <a:latin typeface="Arimo Bold"/>
                <a:ea typeface="Arimo Bold"/>
                <a:cs typeface="Arimo Bold"/>
                <a:sym typeface="Arimo Bold"/>
              </a:rPr>
              <a:t>Vous</a:t>
            </a:r>
            <a:r>
              <a:rPr lang="en-US" sz="1937">
                <a:solidFill>
                  <a:srgbClr val="2A2742"/>
                </a:solidFill>
                <a:latin typeface="Arimo"/>
                <a:ea typeface="Arimo"/>
                <a:cs typeface="Arimo"/>
                <a:sym typeface="Arimo"/>
              </a:rPr>
              <a:t> [z] </a:t>
            </a:r>
            <a:r>
              <a:rPr lang="en-US" sz="1937" b="1">
                <a:solidFill>
                  <a:srgbClr val="2A2742"/>
                </a:solidFill>
                <a:latin typeface="Arimo Bold"/>
                <a:ea typeface="Arimo Bold"/>
                <a:cs typeface="Arimo Bold"/>
                <a:sym typeface="Arimo Bold"/>
              </a:rPr>
              <a:t>avez</a:t>
            </a:r>
            <a:r>
              <a:rPr lang="en-US" sz="1937">
                <a:solidFill>
                  <a:srgbClr val="2A2742"/>
                </a:solidFill>
                <a:latin typeface="Arimo"/>
                <a:ea typeface="Arimo"/>
                <a:cs typeface="Arimo"/>
                <a:sym typeface="Arimo"/>
              </a:rPr>
              <a:t> une maison</a:t>
            </a:r>
          </a:p>
        </p:txBody>
      </p:sp>
      <p:sp>
        <p:nvSpPr>
          <p:cNvPr id="13" name="TextBox 13"/>
          <p:cNvSpPr txBox="1"/>
          <p:nvPr/>
        </p:nvSpPr>
        <p:spPr>
          <a:xfrm>
            <a:off x="868412" y="6613475"/>
            <a:ext cx="4882902" cy="587425"/>
          </a:xfrm>
          <a:prstGeom prst="rect">
            <a:avLst/>
          </a:prstGeom>
        </p:spPr>
        <p:txBody>
          <a:bodyPr lIns="0" tIns="0" rIns="0" bIns="0" rtlCol="0" anchor="t">
            <a:spAutoFit/>
          </a:bodyPr>
          <a:lstStyle/>
          <a:p>
            <a:pPr marL="379798" lvl="2" indent="-126599" algn="l">
              <a:lnSpc>
                <a:spcPts val="3125"/>
              </a:lnSpc>
              <a:buFont typeface="Arial"/>
              <a:buChar char="⚬"/>
            </a:pPr>
            <a:r>
              <a:rPr lang="en-US" sz="1937" b="1">
                <a:solidFill>
                  <a:srgbClr val="2A2742"/>
                </a:solidFill>
                <a:latin typeface="Arimo Bold"/>
                <a:ea typeface="Arimo Bold"/>
                <a:cs typeface="Arimo Bold"/>
                <a:sym typeface="Arimo Bold"/>
              </a:rPr>
              <a:t>Ils</a:t>
            </a:r>
            <a:r>
              <a:rPr lang="en-US" sz="1937">
                <a:solidFill>
                  <a:srgbClr val="2A2742"/>
                </a:solidFill>
                <a:latin typeface="Arimo"/>
                <a:ea typeface="Arimo"/>
                <a:cs typeface="Arimo"/>
                <a:sym typeface="Arimo"/>
              </a:rPr>
              <a:t> [z] </a:t>
            </a:r>
            <a:r>
              <a:rPr lang="en-US" sz="1937" b="1">
                <a:solidFill>
                  <a:srgbClr val="2A2742"/>
                </a:solidFill>
                <a:latin typeface="Arimo Bold"/>
                <a:ea typeface="Arimo Bold"/>
                <a:cs typeface="Arimo Bold"/>
                <a:sym typeface="Arimo Bold"/>
              </a:rPr>
              <a:t>ont</a:t>
            </a:r>
            <a:r>
              <a:rPr lang="en-US" sz="1937">
                <a:solidFill>
                  <a:srgbClr val="2A2742"/>
                </a:solidFill>
                <a:latin typeface="Arimo"/>
                <a:ea typeface="Arimo"/>
                <a:cs typeface="Arimo"/>
                <a:sym typeface="Arimo"/>
              </a:rPr>
              <a:t> un jardin</a:t>
            </a:r>
          </a:p>
        </p:txBody>
      </p:sp>
      <p:grpSp>
        <p:nvGrpSpPr>
          <p:cNvPr id="14" name="Group 14"/>
          <p:cNvGrpSpPr/>
          <p:nvPr/>
        </p:nvGrpSpPr>
        <p:grpSpPr>
          <a:xfrm>
            <a:off x="6247508" y="2882801"/>
            <a:ext cx="5792820" cy="5792819"/>
            <a:chOff x="0" y="0"/>
            <a:chExt cx="7723760" cy="7723759"/>
          </a:xfrm>
        </p:grpSpPr>
        <p:sp>
          <p:nvSpPr>
            <p:cNvPr id="15" name="Freeform 15" descr="preencoded.png"/>
            <p:cNvSpPr/>
            <p:nvPr/>
          </p:nvSpPr>
          <p:spPr>
            <a:xfrm>
              <a:off x="0" y="0"/>
              <a:ext cx="7723759" cy="7723759"/>
            </a:xfrm>
            <a:custGeom>
              <a:avLst/>
              <a:gdLst/>
              <a:ahLst/>
              <a:cxnLst/>
              <a:rect l="l" t="t" r="r" b="b"/>
              <a:pathLst>
                <a:path w="7723759" h="7723759">
                  <a:moveTo>
                    <a:pt x="0" y="0"/>
                  </a:moveTo>
                  <a:lnTo>
                    <a:pt x="7723759" y="0"/>
                  </a:lnTo>
                  <a:lnTo>
                    <a:pt x="7723759" y="7723759"/>
                  </a:lnTo>
                  <a:lnTo>
                    <a:pt x="0" y="7723759"/>
                  </a:lnTo>
                  <a:lnTo>
                    <a:pt x="0" y="0"/>
                  </a:lnTo>
                  <a:close/>
                </a:path>
              </a:pathLst>
            </a:custGeom>
            <a:blipFill>
              <a:blip r:embed="rId7"/>
              <a:stretch>
                <a:fillRect/>
              </a:stretch>
            </a:blipFill>
          </p:spPr>
        </p:sp>
      </p:grpSp>
      <p:grpSp>
        <p:nvGrpSpPr>
          <p:cNvPr id="16" name="Group 16"/>
          <p:cNvGrpSpPr/>
          <p:nvPr/>
        </p:nvGrpSpPr>
        <p:grpSpPr>
          <a:xfrm>
            <a:off x="6960915" y="5244926"/>
            <a:ext cx="371190" cy="371189"/>
            <a:chOff x="0" y="0"/>
            <a:chExt cx="494920" cy="494919"/>
          </a:xfrm>
        </p:grpSpPr>
        <p:sp>
          <p:nvSpPr>
            <p:cNvPr id="17" name="Freeform 17" descr="preencoded.png"/>
            <p:cNvSpPr/>
            <p:nvPr/>
          </p:nvSpPr>
          <p:spPr>
            <a:xfrm>
              <a:off x="0" y="0"/>
              <a:ext cx="494919" cy="494919"/>
            </a:xfrm>
            <a:custGeom>
              <a:avLst/>
              <a:gdLst/>
              <a:ahLst/>
              <a:cxnLst/>
              <a:rect l="l" t="t" r="r" b="b"/>
              <a:pathLst>
                <a:path w="494919" h="494919">
                  <a:moveTo>
                    <a:pt x="0" y="0"/>
                  </a:moveTo>
                  <a:lnTo>
                    <a:pt x="494919" y="0"/>
                  </a:lnTo>
                  <a:lnTo>
                    <a:pt x="494919" y="494919"/>
                  </a:lnTo>
                  <a:lnTo>
                    <a:pt x="0" y="494919"/>
                  </a:lnTo>
                  <a:lnTo>
                    <a:pt x="0" y="0"/>
                  </a:lnTo>
                  <a:close/>
                </a:path>
              </a:pathLst>
            </a:custGeom>
            <a:blipFill>
              <a:blip r:embed="rId8"/>
              <a:stretch>
                <a:fillRect/>
              </a:stretch>
            </a:blipFill>
          </p:spPr>
        </p:sp>
      </p:grpSp>
      <p:sp>
        <p:nvSpPr>
          <p:cNvPr id="18" name="TextBox 18"/>
          <p:cNvSpPr txBox="1"/>
          <p:nvPr/>
        </p:nvSpPr>
        <p:spPr>
          <a:xfrm>
            <a:off x="12412415" y="2135237"/>
            <a:ext cx="3101429" cy="406748"/>
          </a:xfrm>
          <a:prstGeom prst="rect">
            <a:avLst/>
          </a:prstGeom>
        </p:spPr>
        <p:txBody>
          <a:bodyPr lIns="0" tIns="0" rIns="0" bIns="0" rtlCol="0" anchor="t">
            <a:spAutoFit/>
          </a:bodyPr>
          <a:lstStyle/>
          <a:p>
            <a:pPr algn="l">
              <a:lnSpc>
                <a:spcPts val="2999"/>
              </a:lnSpc>
            </a:pPr>
            <a:r>
              <a:rPr lang="en-US" sz="2436" b="1">
                <a:solidFill>
                  <a:srgbClr val="2A2742"/>
                </a:solidFill>
                <a:latin typeface="Arimo Bold"/>
                <a:ea typeface="Arimo Bold"/>
                <a:cs typeface="Arimo Bold"/>
                <a:sym typeface="Arimo Bold"/>
              </a:rPr>
              <a:t>Auxiliaire</a:t>
            </a:r>
          </a:p>
        </p:txBody>
      </p:sp>
      <p:sp>
        <p:nvSpPr>
          <p:cNvPr id="19" name="TextBox 19"/>
          <p:cNvSpPr txBox="1"/>
          <p:nvPr/>
        </p:nvSpPr>
        <p:spPr>
          <a:xfrm>
            <a:off x="12412415" y="2500312"/>
            <a:ext cx="5007174" cy="984349"/>
          </a:xfrm>
          <a:prstGeom prst="rect">
            <a:avLst/>
          </a:prstGeom>
        </p:spPr>
        <p:txBody>
          <a:bodyPr lIns="0" tIns="0" rIns="0" bIns="0" rtlCol="0" anchor="t">
            <a:spAutoFit/>
          </a:bodyPr>
          <a:lstStyle/>
          <a:p>
            <a:pPr algn="l">
              <a:lnSpc>
                <a:spcPts val="3125"/>
              </a:lnSpc>
            </a:pPr>
            <a:r>
              <a:rPr lang="en-US" sz="1937">
                <a:solidFill>
                  <a:srgbClr val="2A2742"/>
                </a:solidFill>
                <a:latin typeface="Arimo"/>
                <a:ea typeface="Arimo"/>
                <a:cs typeface="Arimo"/>
                <a:sym typeface="Arimo"/>
              </a:rPr>
              <a:t>"Avoir" sert d'auxiliaire pour former les temps composés de nombreux verbes:</a:t>
            </a:r>
          </a:p>
        </p:txBody>
      </p:sp>
      <p:sp>
        <p:nvSpPr>
          <p:cNvPr id="20" name="TextBox 20"/>
          <p:cNvSpPr txBox="1"/>
          <p:nvPr/>
        </p:nvSpPr>
        <p:spPr>
          <a:xfrm>
            <a:off x="12412415" y="3442990"/>
            <a:ext cx="5007174" cy="587425"/>
          </a:xfrm>
          <a:prstGeom prst="rect">
            <a:avLst/>
          </a:prstGeom>
        </p:spPr>
        <p:txBody>
          <a:bodyPr lIns="0" tIns="0" rIns="0" bIns="0" rtlCol="0" anchor="t">
            <a:spAutoFit/>
          </a:bodyPr>
          <a:lstStyle/>
          <a:p>
            <a:pPr marL="379798" lvl="2" indent="-126599" algn="l">
              <a:lnSpc>
                <a:spcPts val="3125"/>
              </a:lnSpc>
              <a:buFont typeface="Arial"/>
              <a:buChar char="⚬"/>
            </a:pPr>
            <a:r>
              <a:rPr lang="en-US" sz="1937">
                <a:solidFill>
                  <a:srgbClr val="2A2742"/>
                </a:solidFill>
                <a:latin typeface="Arimo"/>
                <a:ea typeface="Arimo"/>
                <a:cs typeface="Arimo"/>
                <a:sym typeface="Arimo"/>
              </a:rPr>
              <a:t>J'</a:t>
            </a:r>
            <a:r>
              <a:rPr lang="en-US" sz="1937" b="1">
                <a:solidFill>
                  <a:srgbClr val="2A2742"/>
                </a:solidFill>
                <a:latin typeface="Arimo Bold"/>
                <a:ea typeface="Arimo Bold"/>
                <a:cs typeface="Arimo Bold"/>
                <a:sym typeface="Arimo Bold"/>
              </a:rPr>
              <a:t>ai mangé</a:t>
            </a:r>
            <a:r>
              <a:rPr lang="en-US" sz="1937">
                <a:solidFill>
                  <a:srgbClr val="2A2742"/>
                </a:solidFill>
                <a:latin typeface="Arimo"/>
                <a:ea typeface="Arimo"/>
                <a:cs typeface="Arimo"/>
                <a:sym typeface="Arimo"/>
              </a:rPr>
              <a:t> - I have eaten</a:t>
            </a:r>
          </a:p>
        </p:txBody>
      </p:sp>
      <p:sp>
        <p:nvSpPr>
          <p:cNvPr id="21" name="TextBox 21"/>
          <p:cNvSpPr txBox="1"/>
          <p:nvPr/>
        </p:nvSpPr>
        <p:spPr>
          <a:xfrm>
            <a:off x="12412415" y="3926681"/>
            <a:ext cx="5007174" cy="984349"/>
          </a:xfrm>
          <a:prstGeom prst="rect">
            <a:avLst/>
          </a:prstGeom>
        </p:spPr>
        <p:txBody>
          <a:bodyPr lIns="0" tIns="0" rIns="0" bIns="0" rtlCol="0" anchor="t">
            <a:spAutoFit/>
          </a:bodyPr>
          <a:lstStyle/>
          <a:p>
            <a:pPr marL="379798" lvl="2" indent="-126599" algn="l">
              <a:lnSpc>
                <a:spcPts val="3125"/>
              </a:lnSpc>
              <a:buFont typeface="Arial"/>
              <a:buChar char="⚬"/>
            </a:pPr>
            <a:r>
              <a:rPr lang="en-US" sz="1937">
                <a:solidFill>
                  <a:srgbClr val="2A2742"/>
                </a:solidFill>
                <a:latin typeface="Arimo"/>
                <a:ea typeface="Arimo"/>
                <a:cs typeface="Arimo"/>
                <a:sym typeface="Arimo"/>
              </a:rPr>
              <a:t>Nous </a:t>
            </a:r>
            <a:r>
              <a:rPr lang="en-US" sz="1937" b="1">
                <a:solidFill>
                  <a:srgbClr val="2A2742"/>
                </a:solidFill>
                <a:latin typeface="Arimo Bold"/>
                <a:ea typeface="Arimo Bold"/>
                <a:cs typeface="Arimo Bold"/>
                <a:sym typeface="Arimo Bold"/>
              </a:rPr>
              <a:t>avons visité</a:t>
            </a:r>
            <a:r>
              <a:rPr lang="en-US" sz="1937">
                <a:solidFill>
                  <a:srgbClr val="2A2742"/>
                </a:solidFill>
                <a:latin typeface="Arimo"/>
                <a:ea typeface="Arimo"/>
                <a:cs typeface="Arimo"/>
                <a:sym typeface="Arimo"/>
              </a:rPr>
              <a:t> Paris - We have visited Paris</a:t>
            </a:r>
          </a:p>
        </p:txBody>
      </p:sp>
      <p:sp>
        <p:nvSpPr>
          <p:cNvPr id="22" name="TextBox 22"/>
          <p:cNvSpPr txBox="1"/>
          <p:nvPr/>
        </p:nvSpPr>
        <p:spPr>
          <a:xfrm>
            <a:off x="12412415" y="4807298"/>
            <a:ext cx="5007174" cy="984349"/>
          </a:xfrm>
          <a:prstGeom prst="rect">
            <a:avLst/>
          </a:prstGeom>
        </p:spPr>
        <p:txBody>
          <a:bodyPr lIns="0" tIns="0" rIns="0" bIns="0" rtlCol="0" anchor="t">
            <a:spAutoFit/>
          </a:bodyPr>
          <a:lstStyle/>
          <a:p>
            <a:pPr marL="379798" lvl="2" indent="-126599" algn="l">
              <a:lnSpc>
                <a:spcPts val="3125"/>
              </a:lnSpc>
              <a:buFont typeface="Arial"/>
              <a:buChar char="⚬"/>
            </a:pPr>
            <a:r>
              <a:rPr lang="en-US" sz="1937">
                <a:solidFill>
                  <a:srgbClr val="2A2742"/>
                </a:solidFill>
                <a:latin typeface="Arimo"/>
                <a:ea typeface="Arimo"/>
                <a:cs typeface="Arimo"/>
                <a:sym typeface="Arimo"/>
              </a:rPr>
              <a:t>Ils </a:t>
            </a:r>
            <a:r>
              <a:rPr lang="en-US" sz="1937" b="1">
                <a:solidFill>
                  <a:srgbClr val="2A2742"/>
                </a:solidFill>
                <a:latin typeface="Arimo Bold"/>
                <a:ea typeface="Arimo Bold"/>
                <a:cs typeface="Arimo Bold"/>
                <a:sym typeface="Arimo Bold"/>
              </a:rPr>
              <a:t>ont parlé</a:t>
            </a:r>
            <a:r>
              <a:rPr lang="en-US" sz="1937">
                <a:solidFill>
                  <a:srgbClr val="2A2742"/>
                </a:solidFill>
                <a:latin typeface="Arimo"/>
                <a:ea typeface="Arimo"/>
                <a:cs typeface="Arimo"/>
                <a:sym typeface="Arimo"/>
              </a:rPr>
              <a:t> français - They have spoken French</a:t>
            </a:r>
          </a:p>
        </p:txBody>
      </p:sp>
      <p:grpSp>
        <p:nvGrpSpPr>
          <p:cNvPr id="23" name="Group 23"/>
          <p:cNvGrpSpPr/>
          <p:nvPr/>
        </p:nvGrpSpPr>
        <p:grpSpPr>
          <a:xfrm>
            <a:off x="6247508" y="2882801"/>
            <a:ext cx="5792820" cy="5792819"/>
            <a:chOff x="0" y="0"/>
            <a:chExt cx="7723760" cy="7723759"/>
          </a:xfrm>
        </p:grpSpPr>
        <p:sp>
          <p:nvSpPr>
            <p:cNvPr id="24" name="Freeform 24" descr="preencoded.png"/>
            <p:cNvSpPr/>
            <p:nvPr/>
          </p:nvSpPr>
          <p:spPr>
            <a:xfrm>
              <a:off x="0" y="0"/>
              <a:ext cx="7723759" cy="7723759"/>
            </a:xfrm>
            <a:custGeom>
              <a:avLst/>
              <a:gdLst/>
              <a:ahLst/>
              <a:cxnLst/>
              <a:rect l="l" t="t" r="r" b="b"/>
              <a:pathLst>
                <a:path w="7723759" h="7723759">
                  <a:moveTo>
                    <a:pt x="0" y="0"/>
                  </a:moveTo>
                  <a:lnTo>
                    <a:pt x="7723759" y="0"/>
                  </a:lnTo>
                  <a:lnTo>
                    <a:pt x="7723759" y="7723759"/>
                  </a:lnTo>
                  <a:lnTo>
                    <a:pt x="0" y="7723759"/>
                  </a:lnTo>
                  <a:lnTo>
                    <a:pt x="0" y="0"/>
                  </a:lnTo>
                  <a:close/>
                </a:path>
              </a:pathLst>
            </a:custGeom>
            <a:blipFill>
              <a:blip r:embed="rId9"/>
              <a:stretch>
                <a:fillRect/>
              </a:stretch>
            </a:blipFill>
          </p:spPr>
        </p:sp>
      </p:grpSp>
      <p:grpSp>
        <p:nvGrpSpPr>
          <p:cNvPr id="25" name="Group 25"/>
          <p:cNvGrpSpPr/>
          <p:nvPr/>
        </p:nvGrpSpPr>
        <p:grpSpPr>
          <a:xfrm>
            <a:off x="10258797" y="3991645"/>
            <a:ext cx="371189" cy="464058"/>
            <a:chOff x="0" y="0"/>
            <a:chExt cx="494919" cy="618744"/>
          </a:xfrm>
        </p:grpSpPr>
        <p:sp>
          <p:nvSpPr>
            <p:cNvPr id="26" name="Freeform 26" descr="preencoded.png"/>
            <p:cNvSpPr/>
            <p:nvPr/>
          </p:nvSpPr>
          <p:spPr>
            <a:xfrm>
              <a:off x="0" y="0"/>
              <a:ext cx="494919" cy="618744"/>
            </a:xfrm>
            <a:custGeom>
              <a:avLst/>
              <a:gdLst/>
              <a:ahLst/>
              <a:cxnLst/>
              <a:rect l="l" t="t" r="r" b="b"/>
              <a:pathLst>
                <a:path w="494919" h="618744">
                  <a:moveTo>
                    <a:pt x="0" y="0"/>
                  </a:moveTo>
                  <a:lnTo>
                    <a:pt x="494919" y="0"/>
                  </a:lnTo>
                  <a:lnTo>
                    <a:pt x="494919" y="618744"/>
                  </a:lnTo>
                  <a:lnTo>
                    <a:pt x="0" y="618744"/>
                  </a:lnTo>
                  <a:lnTo>
                    <a:pt x="0" y="0"/>
                  </a:lnTo>
                  <a:close/>
                </a:path>
              </a:pathLst>
            </a:custGeom>
            <a:blipFill>
              <a:blip r:embed="rId10"/>
              <a:stretch>
                <a:fillRect t="-205" b="-204"/>
              </a:stretch>
            </a:blipFill>
          </p:spPr>
        </p:sp>
      </p:grpSp>
      <p:sp>
        <p:nvSpPr>
          <p:cNvPr id="27" name="TextBox 27"/>
          <p:cNvSpPr txBox="1"/>
          <p:nvPr/>
        </p:nvSpPr>
        <p:spPr>
          <a:xfrm>
            <a:off x="12412415" y="6144666"/>
            <a:ext cx="3101429" cy="406748"/>
          </a:xfrm>
          <a:prstGeom prst="rect">
            <a:avLst/>
          </a:prstGeom>
        </p:spPr>
        <p:txBody>
          <a:bodyPr lIns="0" tIns="0" rIns="0" bIns="0" rtlCol="0" anchor="t">
            <a:spAutoFit/>
          </a:bodyPr>
          <a:lstStyle/>
          <a:p>
            <a:pPr algn="l">
              <a:lnSpc>
                <a:spcPts val="2999"/>
              </a:lnSpc>
            </a:pPr>
            <a:r>
              <a:rPr lang="en-US" sz="2436" b="1">
                <a:solidFill>
                  <a:srgbClr val="2A2742"/>
                </a:solidFill>
                <a:latin typeface="Arimo Bold"/>
                <a:ea typeface="Arimo Bold"/>
                <a:cs typeface="Arimo Bold"/>
                <a:sym typeface="Arimo Bold"/>
              </a:rPr>
              <a:t>Phrases courantes</a:t>
            </a:r>
          </a:p>
        </p:txBody>
      </p:sp>
      <p:sp>
        <p:nvSpPr>
          <p:cNvPr id="28" name="TextBox 28"/>
          <p:cNvSpPr txBox="1"/>
          <p:nvPr/>
        </p:nvSpPr>
        <p:spPr>
          <a:xfrm>
            <a:off x="12412415" y="6509742"/>
            <a:ext cx="5007174" cy="984349"/>
          </a:xfrm>
          <a:prstGeom prst="rect">
            <a:avLst/>
          </a:prstGeom>
        </p:spPr>
        <p:txBody>
          <a:bodyPr lIns="0" tIns="0" rIns="0" bIns="0" rtlCol="0" anchor="t">
            <a:spAutoFit/>
          </a:bodyPr>
          <a:lstStyle/>
          <a:p>
            <a:pPr algn="l">
              <a:lnSpc>
                <a:spcPts val="3125"/>
              </a:lnSpc>
            </a:pPr>
            <a:r>
              <a:rPr lang="en-US" sz="1937">
                <a:solidFill>
                  <a:srgbClr val="2A2742"/>
                </a:solidFill>
                <a:latin typeface="Arimo"/>
                <a:ea typeface="Arimo"/>
                <a:cs typeface="Arimo"/>
                <a:sym typeface="Arimo"/>
              </a:rPr>
              <a:t>Exemples d'utilisation dans des contextes quotidiens:</a:t>
            </a:r>
          </a:p>
        </p:txBody>
      </p:sp>
      <p:sp>
        <p:nvSpPr>
          <p:cNvPr id="29" name="TextBox 29"/>
          <p:cNvSpPr txBox="1"/>
          <p:nvPr/>
        </p:nvSpPr>
        <p:spPr>
          <a:xfrm>
            <a:off x="12412415" y="7452420"/>
            <a:ext cx="5007174" cy="984349"/>
          </a:xfrm>
          <a:prstGeom prst="rect">
            <a:avLst/>
          </a:prstGeom>
        </p:spPr>
        <p:txBody>
          <a:bodyPr lIns="0" tIns="0" rIns="0" bIns="0" rtlCol="0" anchor="t">
            <a:spAutoFit/>
          </a:bodyPr>
          <a:lstStyle/>
          <a:p>
            <a:pPr marL="379798" lvl="2" indent="-126599" algn="l">
              <a:lnSpc>
                <a:spcPts val="3125"/>
              </a:lnSpc>
              <a:buFont typeface="Arial"/>
              <a:buChar char="⚬"/>
            </a:pPr>
            <a:r>
              <a:rPr lang="en-US" sz="1937">
                <a:solidFill>
                  <a:srgbClr val="2A2742"/>
                </a:solidFill>
                <a:latin typeface="Arimo"/>
                <a:ea typeface="Arimo"/>
                <a:cs typeface="Arimo"/>
                <a:sym typeface="Arimo"/>
              </a:rPr>
              <a:t>J'</a:t>
            </a:r>
            <a:r>
              <a:rPr lang="en-US" sz="1937" b="1">
                <a:solidFill>
                  <a:srgbClr val="2A2742"/>
                </a:solidFill>
                <a:latin typeface="Arimo Bold"/>
                <a:ea typeface="Arimo Bold"/>
                <a:cs typeface="Arimo Bold"/>
                <a:sym typeface="Arimo Bold"/>
              </a:rPr>
              <a:t>ai</a:t>
            </a:r>
            <a:r>
              <a:rPr lang="en-US" sz="1937">
                <a:solidFill>
                  <a:srgbClr val="2A2742"/>
                </a:solidFill>
                <a:latin typeface="Arimo"/>
                <a:ea typeface="Arimo"/>
                <a:cs typeface="Arimo"/>
                <a:sym typeface="Arimo"/>
              </a:rPr>
              <a:t> rendez-vous à 15h - I have an appointment at 3pm</a:t>
            </a:r>
          </a:p>
        </p:txBody>
      </p:sp>
      <p:sp>
        <p:nvSpPr>
          <p:cNvPr id="30" name="TextBox 30"/>
          <p:cNvSpPr txBox="1"/>
          <p:nvPr/>
        </p:nvSpPr>
        <p:spPr>
          <a:xfrm>
            <a:off x="12412415" y="8333035"/>
            <a:ext cx="5007174" cy="587425"/>
          </a:xfrm>
          <a:prstGeom prst="rect">
            <a:avLst/>
          </a:prstGeom>
        </p:spPr>
        <p:txBody>
          <a:bodyPr lIns="0" tIns="0" rIns="0" bIns="0" rtlCol="0" anchor="t">
            <a:spAutoFit/>
          </a:bodyPr>
          <a:lstStyle/>
          <a:p>
            <a:pPr marL="379798" lvl="2" indent="-126599" algn="l">
              <a:lnSpc>
                <a:spcPts val="3125"/>
              </a:lnSpc>
              <a:buFont typeface="Arial"/>
              <a:buChar char="⚬"/>
            </a:pPr>
            <a:r>
              <a:rPr lang="en-US" sz="1937">
                <a:solidFill>
                  <a:srgbClr val="2A2742"/>
                </a:solidFill>
                <a:latin typeface="Arimo"/>
                <a:ea typeface="Arimo"/>
                <a:cs typeface="Arimo"/>
                <a:sym typeface="Arimo"/>
              </a:rPr>
              <a:t>Tu </a:t>
            </a:r>
            <a:r>
              <a:rPr lang="en-US" sz="1937" b="1">
                <a:solidFill>
                  <a:srgbClr val="2A2742"/>
                </a:solidFill>
                <a:latin typeface="Arimo Bold"/>
                <a:ea typeface="Arimo Bold"/>
                <a:cs typeface="Arimo Bold"/>
                <a:sym typeface="Arimo Bold"/>
              </a:rPr>
              <a:t>as</a:t>
            </a:r>
            <a:r>
              <a:rPr lang="en-US" sz="1937">
                <a:solidFill>
                  <a:srgbClr val="2A2742"/>
                </a:solidFill>
                <a:latin typeface="Arimo"/>
                <a:ea typeface="Arimo"/>
                <a:cs typeface="Arimo"/>
                <a:sym typeface="Arimo"/>
              </a:rPr>
              <a:t> le temps? - Do you have time?</a:t>
            </a:r>
          </a:p>
        </p:txBody>
      </p:sp>
      <p:sp>
        <p:nvSpPr>
          <p:cNvPr id="31" name="TextBox 31"/>
          <p:cNvSpPr txBox="1"/>
          <p:nvPr/>
        </p:nvSpPr>
        <p:spPr>
          <a:xfrm>
            <a:off x="12412415" y="8816728"/>
            <a:ext cx="5007174" cy="587425"/>
          </a:xfrm>
          <a:prstGeom prst="rect">
            <a:avLst/>
          </a:prstGeom>
        </p:spPr>
        <p:txBody>
          <a:bodyPr lIns="0" tIns="0" rIns="0" bIns="0" rtlCol="0" anchor="t">
            <a:spAutoFit/>
          </a:bodyPr>
          <a:lstStyle/>
          <a:p>
            <a:pPr marL="379798" lvl="2" indent="-126599" algn="l">
              <a:lnSpc>
                <a:spcPts val="3125"/>
              </a:lnSpc>
              <a:buFont typeface="Arial"/>
              <a:buChar char="⚬"/>
            </a:pPr>
            <a:r>
              <a:rPr lang="en-US" sz="1937">
                <a:solidFill>
                  <a:srgbClr val="2A2742"/>
                </a:solidFill>
                <a:latin typeface="Arimo"/>
                <a:ea typeface="Arimo"/>
                <a:cs typeface="Arimo"/>
                <a:sym typeface="Arimo"/>
              </a:rPr>
              <a:t>Nous </a:t>
            </a:r>
            <a:r>
              <a:rPr lang="en-US" sz="1937" b="1">
                <a:solidFill>
                  <a:srgbClr val="2A2742"/>
                </a:solidFill>
                <a:latin typeface="Arimo Bold"/>
                <a:ea typeface="Arimo Bold"/>
                <a:cs typeface="Arimo Bold"/>
                <a:sym typeface="Arimo Bold"/>
              </a:rPr>
              <a:t>avons</a:t>
            </a:r>
            <a:r>
              <a:rPr lang="en-US" sz="1937">
                <a:solidFill>
                  <a:srgbClr val="2A2742"/>
                </a:solidFill>
                <a:latin typeface="Arimo"/>
                <a:ea typeface="Arimo"/>
                <a:cs typeface="Arimo"/>
                <a:sym typeface="Arimo"/>
              </a:rPr>
              <a:t> de la chance! - We're lucky!</a:t>
            </a:r>
          </a:p>
        </p:txBody>
      </p:sp>
      <p:grpSp>
        <p:nvGrpSpPr>
          <p:cNvPr id="32" name="Group 32"/>
          <p:cNvGrpSpPr/>
          <p:nvPr/>
        </p:nvGrpSpPr>
        <p:grpSpPr>
          <a:xfrm>
            <a:off x="6247508" y="2882801"/>
            <a:ext cx="5792820" cy="5792819"/>
            <a:chOff x="0" y="0"/>
            <a:chExt cx="7723760" cy="7723759"/>
          </a:xfrm>
        </p:grpSpPr>
        <p:sp>
          <p:nvSpPr>
            <p:cNvPr id="33" name="Freeform 33" descr="preencoded.png"/>
            <p:cNvSpPr/>
            <p:nvPr/>
          </p:nvSpPr>
          <p:spPr>
            <a:xfrm>
              <a:off x="0" y="0"/>
              <a:ext cx="7723759" cy="7723759"/>
            </a:xfrm>
            <a:custGeom>
              <a:avLst/>
              <a:gdLst/>
              <a:ahLst/>
              <a:cxnLst/>
              <a:rect l="l" t="t" r="r" b="b"/>
              <a:pathLst>
                <a:path w="7723759" h="7723759">
                  <a:moveTo>
                    <a:pt x="0" y="0"/>
                  </a:moveTo>
                  <a:lnTo>
                    <a:pt x="7723759" y="0"/>
                  </a:lnTo>
                  <a:lnTo>
                    <a:pt x="7723759" y="7723759"/>
                  </a:lnTo>
                  <a:lnTo>
                    <a:pt x="0" y="7723759"/>
                  </a:lnTo>
                  <a:lnTo>
                    <a:pt x="0" y="0"/>
                  </a:lnTo>
                  <a:close/>
                </a:path>
              </a:pathLst>
            </a:custGeom>
            <a:blipFill>
              <a:blip r:embed="rId11"/>
              <a:stretch>
                <a:fillRect/>
              </a:stretch>
            </a:blipFill>
          </p:spPr>
        </p:sp>
      </p:grpSp>
      <p:grpSp>
        <p:nvGrpSpPr>
          <p:cNvPr id="34" name="Group 34"/>
          <p:cNvGrpSpPr/>
          <p:nvPr/>
        </p:nvGrpSpPr>
        <p:grpSpPr>
          <a:xfrm>
            <a:off x="9655001" y="7451006"/>
            <a:ext cx="371190" cy="464058"/>
            <a:chOff x="0" y="0"/>
            <a:chExt cx="494920" cy="618744"/>
          </a:xfrm>
        </p:grpSpPr>
        <p:sp>
          <p:nvSpPr>
            <p:cNvPr id="35" name="Freeform 35" descr="preencoded.png"/>
            <p:cNvSpPr/>
            <p:nvPr/>
          </p:nvSpPr>
          <p:spPr>
            <a:xfrm>
              <a:off x="0" y="0"/>
              <a:ext cx="494919" cy="618744"/>
            </a:xfrm>
            <a:custGeom>
              <a:avLst/>
              <a:gdLst/>
              <a:ahLst/>
              <a:cxnLst/>
              <a:rect l="l" t="t" r="r" b="b"/>
              <a:pathLst>
                <a:path w="494919" h="618744">
                  <a:moveTo>
                    <a:pt x="0" y="0"/>
                  </a:moveTo>
                  <a:lnTo>
                    <a:pt x="494919" y="0"/>
                  </a:lnTo>
                  <a:lnTo>
                    <a:pt x="494919" y="618744"/>
                  </a:lnTo>
                  <a:lnTo>
                    <a:pt x="0" y="618744"/>
                  </a:lnTo>
                  <a:lnTo>
                    <a:pt x="0" y="0"/>
                  </a:lnTo>
                  <a:close/>
                </a:path>
              </a:pathLst>
            </a:custGeom>
            <a:blipFill>
              <a:blip r:embed="rId12"/>
              <a:stretch>
                <a:fillRect t="-205" b="-205"/>
              </a:stretch>
            </a:blipFill>
          </p:spPr>
        </p:sp>
      </p:gr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sp>
        <p:nvSpPr>
          <p:cNvPr id="8" name="TextBox 8"/>
          <p:cNvSpPr txBox="1"/>
          <p:nvPr/>
        </p:nvSpPr>
        <p:spPr>
          <a:xfrm>
            <a:off x="710207" y="462706"/>
            <a:ext cx="5073402" cy="729406"/>
          </a:xfrm>
          <a:prstGeom prst="rect">
            <a:avLst/>
          </a:prstGeom>
        </p:spPr>
        <p:txBody>
          <a:bodyPr lIns="0" tIns="0" rIns="0" bIns="0" rtlCol="0" anchor="t">
            <a:spAutoFit/>
          </a:bodyPr>
          <a:lstStyle/>
          <a:p>
            <a:pPr algn="l">
              <a:lnSpc>
                <a:spcPts val="4936"/>
              </a:lnSpc>
            </a:pPr>
            <a:r>
              <a:rPr lang="en-US" sz="3936" b="1">
                <a:solidFill>
                  <a:srgbClr val="231971"/>
                </a:solidFill>
                <a:latin typeface="Arimo Bold"/>
                <a:ea typeface="Arimo Bold"/>
                <a:cs typeface="Arimo Bold"/>
                <a:sym typeface="Arimo Bold"/>
              </a:rPr>
              <a:t>Conclusion</a:t>
            </a:r>
          </a:p>
        </p:txBody>
      </p:sp>
      <p:sp>
        <p:nvSpPr>
          <p:cNvPr id="9" name="TextBox 9"/>
          <p:cNvSpPr txBox="1"/>
          <p:nvPr/>
        </p:nvSpPr>
        <p:spPr>
          <a:xfrm>
            <a:off x="710207" y="1661220"/>
            <a:ext cx="3043981" cy="418505"/>
          </a:xfrm>
          <a:prstGeom prst="rect">
            <a:avLst/>
          </a:prstGeom>
        </p:spPr>
        <p:txBody>
          <a:bodyPr lIns="0" tIns="0" rIns="0" bIns="0" rtlCol="0" anchor="t">
            <a:spAutoFit/>
          </a:bodyPr>
          <a:lstStyle/>
          <a:p>
            <a:pPr algn="l">
              <a:lnSpc>
                <a:spcPts val="2937"/>
              </a:lnSpc>
            </a:pPr>
            <a:r>
              <a:rPr lang="en-US" sz="2375" b="1">
                <a:solidFill>
                  <a:srgbClr val="231971"/>
                </a:solidFill>
                <a:latin typeface="Arimo Bold"/>
                <a:ea typeface="Arimo Bold"/>
                <a:cs typeface="Arimo Bold"/>
                <a:sym typeface="Arimo Bold"/>
              </a:rPr>
              <a:t>Points clés à retenir</a:t>
            </a:r>
          </a:p>
        </p:txBody>
      </p:sp>
      <p:sp>
        <p:nvSpPr>
          <p:cNvPr id="10" name="Freeform 10"/>
          <p:cNvSpPr/>
          <p:nvPr/>
        </p:nvSpPr>
        <p:spPr>
          <a:xfrm>
            <a:off x="705445" y="2303264"/>
            <a:ext cx="466153" cy="466153"/>
          </a:xfrm>
          <a:custGeom>
            <a:avLst/>
            <a:gdLst/>
            <a:ahLst/>
            <a:cxnLst/>
            <a:rect l="l" t="t" r="r" b="b"/>
            <a:pathLst>
              <a:path w="466153" h="466153">
                <a:moveTo>
                  <a:pt x="0" y="0"/>
                </a:moveTo>
                <a:lnTo>
                  <a:pt x="466153" y="0"/>
                </a:lnTo>
                <a:lnTo>
                  <a:pt x="466153" y="466153"/>
                </a:lnTo>
                <a:lnTo>
                  <a:pt x="0" y="4661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1" name="TextBox 11"/>
          <p:cNvSpPr txBox="1"/>
          <p:nvPr/>
        </p:nvSpPr>
        <p:spPr>
          <a:xfrm>
            <a:off x="1369665" y="2320529"/>
            <a:ext cx="2536626" cy="374154"/>
          </a:xfrm>
          <a:prstGeom prst="rect">
            <a:avLst/>
          </a:prstGeom>
        </p:spPr>
        <p:txBody>
          <a:bodyPr lIns="0" tIns="0" rIns="0" bIns="0" rtlCol="0" anchor="t">
            <a:spAutoFit/>
          </a:bodyPr>
          <a:lstStyle/>
          <a:p>
            <a:pPr algn="l">
              <a:lnSpc>
                <a:spcPts val="2437"/>
              </a:lnSpc>
            </a:pPr>
            <a:r>
              <a:rPr lang="en-US" sz="1937" b="1">
                <a:solidFill>
                  <a:srgbClr val="2A2742"/>
                </a:solidFill>
                <a:latin typeface="Arimo Bold"/>
                <a:ea typeface="Arimo Bold"/>
                <a:cs typeface="Arimo Bold"/>
                <a:sym typeface="Arimo Bold"/>
              </a:rPr>
              <a:t>Verbe fondamental</a:t>
            </a:r>
          </a:p>
        </p:txBody>
      </p:sp>
      <p:sp>
        <p:nvSpPr>
          <p:cNvPr id="12" name="TextBox 12"/>
          <p:cNvSpPr txBox="1"/>
          <p:nvPr/>
        </p:nvSpPr>
        <p:spPr>
          <a:xfrm>
            <a:off x="1369665" y="2764185"/>
            <a:ext cx="7526834" cy="782836"/>
          </a:xfrm>
          <a:prstGeom prst="rect">
            <a:avLst/>
          </a:prstGeom>
        </p:spPr>
        <p:txBody>
          <a:bodyPr lIns="0" tIns="0" rIns="0" bIns="0" rtlCol="0" anchor="t">
            <a:spAutoFit/>
          </a:bodyPr>
          <a:lstStyle/>
          <a:p>
            <a:pPr algn="l">
              <a:lnSpc>
                <a:spcPts val="2499"/>
              </a:lnSpc>
            </a:pPr>
            <a:r>
              <a:rPr lang="en-US" sz="1562">
                <a:solidFill>
                  <a:srgbClr val="2A2742"/>
                </a:solidFill>
                <a:latin typeface="Arimo"/>
                <a:ea typeface="Arimo"/>
                <a:cs typeface="Arimo"/>
                <a:sym typeface="Arimo"/>
              </a:rPr>
              <a:t>"Avoir" est l'un des verbes les plus importants en français, avec de multiples usages et fonctions grammaticales.</a:t>
            </a:r>
          </a:p>
        </p:txBody>
      </p:sp>
      <p:sp>
        <p:nvSpPr>
          <p:cNvPr id="13" name="Freeform 13"/>
          <p:cNvSpPr/>
          <p:nvPr/>
        </p:nvSpPr>
        <p:spPr>
          <a:xfrm>
            <a:off x="705445" y="3948112"/>
            <a:ext cx="466153" cy="466153"/>
          </a:xfrm>
          <a:custGeom>
            <a:avLst/>
            <a:gdLst/>
            <a:ahLst/>
            <a:cxnLst/>
            <a:rect l="l" t="t" r="r" b="b"/>
            <a:pathLst>
              <a:path w="466153" h="466153">
                <a:moveTo>
                  <a:pt x="0" y="0"/>
                </a:moveTo>
                <a:lnTo>
                  <a:pt x="466153" y="0"/>
                </a:lnTo>
                <a:lnTo>
                  <a:pt x="466153" y="466153"/>
                </a:lnTo>
                <a:lnTo>
                  <a:pt x="0" y="4661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4" name="TextBox 14"/>
          <p:cNvSpPr txBox="1"/>
          <p:nvPr/>
        </p:nvSpPr>
        <p:spPr>
          <a:xfrm>
            <a:off x="1369665" y="3965376"/>
            <a:ext cx="3036242" cy="374154"/>
          </a:xfrm>
          <a:prstGeom prst="rect">
            <a:avLst/>
          </a:prstGeom>
        </p:spPr>
        <p:txBody>
          <a:bodyPr lIns="0" tIns="0" rIns="0" bIns="0" rtlCol="0" anchor="t">
            <a:spAutoFit/>
          </a:bodyPr>
          <a:lstStyle/>
          <a:p>
            <a:pPr algn="l">
              <a:lnSpc>
                <a:spcPts val="2437"/>
              </a:lnSpc>
            </a:pPr>
            <a:r>
              <a:rPr lang="en-US" sz="1937" b="1">
                <a:solidFill>
                  <a:srgbClr val="2A2742"/>
                </a:solidFill>
                <a:latin typeface="Arimo Bold"/>
                <a:ea typeface="Arimo Bold"/>
                <a:cs typeface="Arimo Bold"/>
                <a:sym typeface="Arimo Bold"/>
              </a:rPr>
              <a:t>Compétences essentielles</a:t>
            </a:r>
          </a:p>
        </p:txBody>
      </p:sp>
      <p:sp>
        <p:nvSpPr>
          <p:cNvPr id="15" name="TextBox 15"/>
          <p:cNvSpPr txBox="1"/>
          <p:nvPr/>
        </p:nvSpPr>
        <p:spPr>
          <a:xfrm>
            <a:off x="1369665" y="4409034"/>
            <a:ext cx="7526834" cy="782836"/>
          </a:xfrm>
          <a:prstGeom prst="rect">
            <a:avLst/>
          </a:prstGeom>
        </p:spPr>
        <p:txBody>
          <a:bodyPr lIns="0" tIns="0" rIns="0" bIns="0" rtlCol="0" anchor="t">
            <a:spAutoFit/>
          </a:bodyPr>
          <a:lstStyle/>
          <a:p>
            <a:pPr algn="l">
              <a:lnSpc>
                <a:spcPts val="2499"/>
              </a:lnSpc>
            </a:pPr>
            <a:r>
              <a:rPr lang="en-US" sz="1562">
                <a:solidFill>
                  <a:srgbClr val="2A2742"/>
                </a:solidFill>
                <a:latin typeface="Arimo"/>
                <a:ea typeface="Arimo"/>
                <a:cs typeface="Arimo"/>
                <a:sym typeface="Arimo"/>
              </a:rPr>
              <a:t>Maîtriser sa conjugaison, ses formes négatives et interrogatives ainsi que ses expressions idiomatiques est crucial pour communiquer efficacement.</a:t>
            </a:r>
          </a:p>
        </p:txBody>
      </p:sp>
      <p:sp>
        <p:nvSpPr>
          <p:cNvPr id="16" name="Freeform 16"/>
          <p:cNvSpPr/>
          <p:nvPr/>
        </p:nvSpPr>
        <p:spPr>
          <a:xfrm>
            <a:off x="705445" y="5592961"/>
            <a:ext cx="466153" cy="466153"/>
          </a:xfrm>
          <a:custGeom>
            <a:avLst/>
            <a:gdLst/>
            <a:ahLst/>
            <a:cxnLst/>
            <a:rect l="l" t="t" r="r" b="b"/>
            <a:pathLst>
              <a:path w="466153" h="466153">
                <a:moveTo>
                  <a:pt x="0" y="0"/>
                </a:moveTo>
                <a:lnTo>
                  <a:pt x="466153" y="0"/>
                </a:lnTo>
                <a:lnTo>
                  <a:pt x="466153" y="466153"/>
                </a:lnTo>
                <a:lnTo>
                  <a:pt x="0" y="4661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7" name="TextBox 17"/>
          <p:cNvSpPr txBox="1"/>
          <p:nvPr/>
        </p:nvSpPr>
        <p:spPr>
          <a:xfrm>
            <a:off x="1369665" y="5610225"/>
            <a:ext cx="2536626" cy="374154"/>
          </a:xfrm>
          <a:prstGeom prst="rect">
            <a:avLst/>
          </a:prstGeom>
        </p:spPr>
        <p:txBody>
          <a:bodyPr lIns="0" tIns="0" rIns="0" bIns="0" rtlCol="0" anchor="t">
            <a:spAutoFit/>
          </a:bodyPr>
          <a:lstStyle/>
          <a:p>
            <a:pPr algn="l">
              <a:lnSpc>
                <a:spcPts val="2437"/>
              </a:lnSpc>
            </a:pPr>
            <a:r>
              <a:rPr lang="en-US" sz="1937" b="1">
                <a:solidFill>
                  <a:srgbClr val="2A2742"/>
                </a:solidFill>
                <a:latin typeface="Arimo Bold"/>
                <a:ea typeface="Arimo Bold"/>
                <a:cs typeface="Arimo Bold"/>
                <a:sym typeface="Arimo Bold"/>
              </a:rPr>
              <a:t>Pratique régulière</a:t>
            </a:r>
          </a:p>
        </p:txBody>
      </p:sp>
      <p:sp>
        <p:nvSpPr>
          <p:cNvPr id="18" name="TextBox 18"/>
          <p:cNvSpPr txBox="1"/>
          <p:nvPr/>
        </p:nvSpPr>
        <p:spPr>
          <a:xfrm>
            <a:off x="1369665" y="6053881"/>
            <a:ext cx="7526834" cy="782836"/>
          </a:xfrm>
          <a:prstGeom prst="rect">
            <a:avLst/>
          </a:prstGeom>
        </p:spPr>
        <p:txBody>
          <a:bodyPr lIns="0" tIns="0" rIns="0" bIns="0" rtlCol="0" anchor="t">
            <a:spAutoFit/>
          </a:bodyPr>
          <a:lstStyle/>
          <a:p>
            <a:pPr algn="l">
              <a:lnSpc>
                <a:spcPts val="2499"/>
              </a:lnSpc>
            </a:pPr>
            <a:r>
              <a:rPr lang="en-US" sz="1562">
                <a:solidFill>
                  <a:srgbClr val="2A2742"/>
                </a:solidFill>
                <a:latin typeface="Arimo"/>
                <a:ea typeface="Arimo"/>
                <a:cs typeface="Arimo"/>
                <a:sym typeface="Arimo"/>
              </a:rPr>
              <a:t>Comme pour tout apprentissage linguistique, seule une pratique régulière permettra de bien intégrer et automatiser l'utilisation du verbe "avoir".</a:t>
            </a:r>
          </a:p>
        </p:txBody>
      </p:sp>
      <p:grpSp>
        <p:nvGrpSpPr>
          <p:cNvPr id="19" name="Group 19"/>
          <p:cNvGrpSpPr/>
          <p:nvPr/>
        </p:nvGrpSpPr>
        <p:grpSpPr>
          <a:xfrm>
            <a:off x="9401026" y="1724769"/>
            <a:ext cx="8186261" cy="8186261"/>
            <a:chOff x="0" y="0"/>
            <a:chExt cx="10915015" cy="10915015"/>
          </a:xfrm>
        </p:grpSpPr>
        <p:sp>
          <p:nvSpPr>
            <p:cNvPr id="20" name="Freeform 20" descr="preencoded.png"/>
            <p:cNvSpPr/>
            <p:nvPr/>
          </p:nvSpPr>
          <p:spPr>
            <a:xfrm>
              <a:off x="0" y="0"/>
              <a:ext cx="10915015" cy="10915015"/>
            </a:xfrm>
            <a:custGeom>
              <a:avLst/>
              <a:gdLst/>
              <a:ahLst/>
              <a:cxnLst/>
              <a:rect l="l" t="t" r="r" b="b"/>
              <a:pathLst>
                <a:path w="10915015" h="10915015">
                  <a:moveTo>
                    <a:pt x="0" y="0"/>
                  </a:moveTo>
                  <a:lnTo>
                    <a:pt x="10915015" y="0"/>
                  </a:lnTo>
                  <a:lnTo>
                    <a:pt x="10915015" y="10915015"/>
                  </a:lnTo>
                  <a:lnTo>
                    <a:pt x="0" y="10915015"/>
                  </a:lnTo>
                  <a:lnTo>
                    <a:pt x="0" y="0"/>
                  </a:lnTo>
                  <a:close/>
                </a:path>
              </a:pathLst>
            </a:custGeom>
            <a:blipFill>
              <a:blip r:embed="rId9"/>
              <a:stretch>
                <a:fillRect/>
              </a:stretch>
            </a:blipFill>
          </p:spPr>
        </p:sp>
      </p:grpSp>
      <p:sp>
        <p:nvSpPr>
          <p:cNvPr id="21" name="TextBox 21"/>
          <p:cNvSpPr txBox="1"/>
          <p:nvPr/>
        </p:nvSpPr>
        <p:spPr>
          <a:xfrm>
            <a:off x="9401026" y="10006012"/>
            <a:ext cx="8186291" cy="782836"/>
          </a:xfrm>
          <a:prstGeom prst="rect">
            <a:avLst/>
          </a:prstGeom>
        </p:spPr>
        <p:txBody>
          <a:bodyPr lIns="0" tIns="0" rIns="0" bIns="0" rtlCol="0" anchor="t">
            <a:spAutoFit/>
          </a:bodyPr>
          <a:lstStyle/>
          <a:p>
            <a:pPr algn="l">
              <a:lnSpc>
                <a:spcPts val="2499"/>
              </a:lnSpc>
            </a:pPr>
            <a:r>
              <a:rPr lang="en-US" sz="1562">
                <a:solidFill>
                  <a:srgbClr val="2A2742"/>
                </a:solidFill>
                <a:latin typeface="Arimo"/>
                <a:ea typeface="Arimo"/>
                <a:cs typeface="Arimo"/>
                <a:sym typeface="Arimo"/>
              </a:rPr>
              <a:t>Félicitations! Vous connaissez maintenant les bases du verbe "avoir" en français. Continuez à pratiquer régulièrement pour renforcer vos connaissances.</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grpSp>
        <p:nvGrpSpPr>
          <p:cNvPr id="8" name="Group 8"/>
          <p:cNvGrpSpPr/>
          <p:nvPr/>
        </p:nvGrpSpPr>
        <p:grpSpPr>
          <a:xfrm>
            <a:off x="0" y="0"/>
            <a:ext cx="6858000" cy="10287000"/>
            <a:chOff x="0" y="0"/>
            <a:chExt cx="9144000" cy="13716000"/>
          </a:xfrm>
        </p:grpSpPr>
        <p:sp>
          <p:nvSpPr>
            <p:cNvPr id="9" name="Freeform 9" descr="preencoded.png"/>
            <p:cNvSpPr/>
            <p:nvPr/>
          </p:nvSpPr>
          <p:spPr>
            <a:xfrm>
              <a:off x="0" y="0"/>
              <a:ext cx="9144000" cy="13716000"/>
            </a:xfrm>
            <a:custGeom>
              <a:avLst/>
              <a:gdLst/>
              <a:ahLst/>
              <a:cxnLst/>
              <a:rect l="l" t="t" r="r" b="b"/>
              <a:pathLst>
                <a:path w="9144000" h="13716000">
                  <a:moveTo>
                    <a:pt x="0" y="0"/>
                  </a:moveTo>
                  <a:lnTo>
                    <a:pt x="9144000" y="0"/>
                  </a:lnTo>
                  <a:lnTo>
                    <a:pt x="9144000" y="13716000"/>
                  </a:lnTo>
                  <a:lnTo>
                    <a:pt x="0" y="13716000"/>
                  </a:lnTo>
                  <a:lnTo>
                    <a:pt x="0" y="0"/>
                  </a:lnTo>
                  <a:close/>
                </a:path>
              </a:pathLst>
            </a:custGeom>
            <a:blipFill>
              <a:blip r:embed="rId7"/>
              <a:stretch>
                <a:fillRect/>
              </a:stretch>
            </a:blipFill>
          </p:spPr>
        </p:sp>
      </p:grpSp>
      <p:sp>
        <p:nvSpPr>
          <p:cNvPr id="10" name="TextBox 10"/>
          <p:cNvSpPr txBox="1"/>
          <p:nvPr/>
        </p:nvSpPr>
        <p:spPr>
          <a:xfrm>
            <a:off x="7850237" y="3079997"/>
            <a:ext cx="8724454" cy="1000274"/>
          </a:xfrm>
          <a:prstGeom prst="rect">
            <a:avLst/>
          </a:prstGeom>
        </p:spPr>
        <p:txBody>
          <a:bodyPr lIns="0" tIns="0" rIns="0" bIns="0" rtlCol="0" anchor="t">
            <a:spAutoFit/>
          </a:bodyPr>
          <a:lstStyle/>
          <a:p>
            <a:pPr algn="l">
              <a:lnSpc>
                <a:spcPts val="6936"/>
              </a:lnSpc>
            </a:pPr>
            <a:r>
              <a:rPr lang="en-US" sz="5562" b="1">
                <a:solidFill>
                  <a:srgbClr val="231971"/>
                </a:solidFill>
                <a:latin typeface="Arimo Bold"/>
                <a:ea typeface="Arimo Bold"/>
                <a:cs typeface="Arimo Bold"/>
                <a:sym typeface="Arimo Bold"/>
              </a:rPr>
              <a:t>Le Verbe Avoir en Français</a:t>
            </a:r>
          </a:p>
        </p:txBody>
      </p:sp>
      <p:sp>
        <p:nvSpPr>
          <p:cNvPr id="11" name="TextBox 11"/>
          <p:cNvSpPr txBox="1"/>
          <p:nvPr/>
        </p:nvSpPr>
        <p:spPr>
          <a:xfrm>
            <a:off x="7850237" y="4295924"/>
            <a:ext cx="9445526" cy="1570435"/>
          </a:xfrm>
          <a:prstGeom prst="rect">
            <a:avLst/>
          </a:prstGeom>
        </p:spPr>
        <p:txBody>
          <a:bodyPr lIns="0" tIns="0" rIns="0" bIns="0" rtlCol="0" anchor="t">
            <a:spAutoFit/>
          </a:bodyPr>
          <a:lstStyle/>
          <a:p>
            <a:pPr algn="l">
              <a:lnSpc>
                <a:spcPts val="3561"/>
              </a:lnSpc>
            </a:pPr>
            <a:r>
              <a:rPr lang="en-US" sz="2187">
                <a:solidFill>
                  <a:srgbClr val="2A2742"/>
                </a:solidFill>
                <a:latin typeface="Arimo"/>
                <a:ea typeface="Arimo"/>
                <a:cs typeface="Arimo"/>
                <a:sym typeface="Arimo"/>
              </a:rPr>
              <a:t>Bienvenue à cette présentation sur le verbe "avoir", l'un des verbes les plus fondamentaux de la langue française. Ce verbe irrégulier, qui signifie "to have" en anglais, est essentiel pour tout apprenant du français.</a:t>
            </a:r>
          </a:p>
        </p:txBody>
      </p:sp>
      <p:sp>
        <p:nvSpPr>
          <p:cNvPr id="12" name="TextBox 12"/>
          <p:cNvSpPr txBox="1"/>
          <p:nvPr/>
        </p:nvSpPr>
        <p:spPr>
          <a:xfrm>
            <a:off x="7850237" y="5975748"/>
            <a:ext cx="9445526" cy="1116806"/>
          </a:xfrm>
          <a:prstGeom prst="rect">
            <a:avLst/>
          </a:prstGeom>
        </p:spPr>
        <p:txBody>
          <a:bodyPr lIns="0" tIns="0" rIns="0" bIns="0" rtlCol="0" anchor="t">
            <a:spAutoFit/>
          </a:bodyPr>
          <a:lstStyle/>
          <a:p>
            <a:pPr algn="l">
              <a:lnSpc>
                <a:spcPts val="3561"/>
              </a:lnSpc>
            </a:pPr>
            <a:r>
              <a:rPr lang="en-US" sz="2187">
                <a:solidFill>
                  <a:srgbClr val="2A2742"/>
                </a:solidFill>
                <a:latin typeface="Arimo"/>
                <a:ea typeface="Arimo"/>
                <a:cs typeface="Arimo"/>
                <a:sym typeface="Arimo"/>
              </a:rPr>
              <a:t>Nous explorerons sa conjugaison, ses usages variés et les expressions idiomatiques qui l'utilisent.</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sp>
        <p:nvSpPr>
          <p:cNvPr id="8" name="TextBox 8"/>
          <p:cNvSpPr txBox="1"/>
          <p:nvPr/>
        </p:nvSpPr>
        <p:spPr>
          <a:xfrm>
            <a:off x="606624" y="400496"/>
            <a:ext cx="4333726" cy="617935"/>
          </a:xfrm>
          <a:prstGeom prst="rect">
            <a:avLst/>
          </a:prstGeom>
        </p:spPr>
        <p:txBody>
          <a:bodyPr lIns="0" tIns="0" rIns="0" bIns="0" rtlCol="0" anchor="t">
            <a:spAutoFit/>
          </a:bodyPr>
          <a:lstStyle/>
          <a:p>
            <a:pPr algn="l">
              <a:lnSpc>
                <a:spcPts val="4248"/>
              </a:lnSpc>
            </a:pPr>
            <a:r>
              <a:rPr lang="en-US" sz="3373" b="1">
                <a:solidFill>
                  <a:srgbClr val="231971"/>
                </a:solidFill>
                <a:latin typeface="Arimo Bold"/>
                <a:ea typeface="Arimo Bold"/>
                <a:cs typeface="Arimo Bold"/>
                <a:sym typeface="Arimo Bold"/>
              </a:rPr>
              <a:t>Les Pronoms Sujets</a:t>
            </a:r>
          </a:p>
        </p:txBody>
      </p:sp>
      <p:sp>
        <p:nvSpPr>
          <p:cNvPr id="9" name="TextBox 9"/>
          <p:cNvSpPr txBox="1"/>
          <p:nvPr/>
        </p:nvSpPr>
        <p:spPr>
          <a:xfrm>
            <a:off x="606624" y="1394520"/>
            <a:ext cx="3588246" cy="328017"/>
          </a:xfrm>
          <a:prstGeom prst="rect">
            <a:avLst/>
          </a:prstGeom>
        </p:spPr>
        <p:txBody>
          <a:bodyPr lIns="0" tIns="0" rIns="0" bIns="0" rtlCol="0" anchor="t">
            <a:spAutoFit/>
          </a:bodyPr>
          <a:lstStyle/>
          <a:p>
            <a:pPr algn="l">
              <a:lnSpc>
                <a:spcPts val="2124"/>
              </a:lnSpc>
            </a:pPr>
            <a:r>
              <a:rPr lang="en-US" sz="1686" b="1">
                <a:solidFill>
                  <a:srgbClr val="231971"/>
                </a:solidFill>
                <a:latin typeface="Arimo Bold"/>
                <a:ea typeface="Arimo Bold"/>
                <a:cs typeface="Arimo Bold"/>
                <a:sym typeface="Arimo Bold"/>
              </a:rPr>
              <a:t>Les pronoms personnels en français</a:t>
            </a:r>
          </a:p>
        </p:txBody>
      </p:sp>
      <p:sp>
        <p:nvSpPr>
          <p:cNvPr id="10" name="TextBox 10"/>
          <p:cNvSpPr txBox="1"/>
          <p:nvPr/>
        </p:nvSpPr>
        <p:spPr>
          <a:xfrm>
            <a:off x="606624" y="1743372"/>
            <a:ext cx="8325891" cy="429816"/>
          </a:xfrm>
          <a:prstGeom prst="rect">
            <a:avLst/>
          </a:prstGeom>
        </p:spPr>
        <p:txBody>
          <a:bodyPr lIns="0" tIns="0" rIns="0" bIns="0" rtlCol="0" anchor="t">
            <a:spAutoFit/>
          </a:bodyPr>
          <a:lstStyle/>
          <a:p>
            <a:pPr marL="257263" lvl="2" indent="-85754" algn="l">
              <a:lnSpc>
                <a:spcPts val="2125"/>
              </a:lnSpc>
              <a:buFont typeface="Arial"/>
              <a:buChar char="⚬"/>
            </a:pPr>
            <a:r>
              <a:rPr lang="en-US" sz="1312">
                <a:solidFill>
                  <a:srgbClr val="2A2742"/>
                </a:solidFill>
                <a:latin typeface="Arimo"/>
                <a:ea typeface="Arimo"/>
                <a:cs typeface="Arimo"/>
                <a:sym typeface="Arimo"/>
              </a:rPr>
              <a:t>Je (1ère personne du singulier)</a:t>
            </a:r>
          </a:p>
        </p:txBody>
      </p:sp>
      <p:sp>
        <p:nvSpPr>
          <p:cNvPr id="11" name="TextBox 11"/>
          <p:cNvSpPr txBox="1"/>
          <p:nvPr/>
        </p:nvSpPr>
        <p:spPr>
          <a:xfrm>
            <a:off x="606624" y="2081361"/>
            <a:ext cx="8325891" cy="429816"/>
          </a:xfrm>
          <a:prstGeom prst="rect">
            <a:avLst/>
          </a:prstGeom>
        </p:spPr>
        <p:txBody>
          <a:bodyPr lIns="0" tIns="0" rIns="0" bIns="0" rtlCol="0" anchor="t">
            <a:spAutoFit/>
          </a:bodyPr>
          <a:lstStyle/>
          <a:p>
            <a:pPr marL="257263" lvl="2" indent="-85754" algn="l">
              <a:lnSpc>
                <a:spcPts val="2125"/>
              </a:lnSpc>
              <a:buFont typeface="Arial"/>
              <a:buChar char="⚬"/>
            </a:pPr>
            <a:r>
              <a:rPr lang="en-US" sz="1312">
                <a:solidFill>
                  <a:srgbClr val="2A2742"/>
                </a:solidFill>
                <a:latin typeface="Arimo"/>
                <a:ea typeface="Arimo"/>
                <a:cs typeface="Arimo"/>
                <a:sym typeface="Arimo"/>
              </a:rPr>
              <a:t>Tu (2ème personne du singulier - informel)</a:t>
            </a:r>
          </a:p>
        </p:txBody>
      </p:sp>
      <p:sp>
        <p:nvSpPr>
          <p:cNvPr id="12" name="TextBox 12"/>
          <p:cNvSpPr txBox="1"/>
          <p:nvPr/>
        </p:nvSpPr>
        <p:spPr>
          <a:xfrm>
            <a:off x="606624" y="2419350"/>
            <a:ext cx="8325891" cy="429816"/>
          </a:xfrm>
          <a:prstGeom prst="rect">
            <a:avLst/>
          </a:prstGeom>
        </p:spPr>
        <p:txBody>
          <a:bodyPr lIns="0" tIns="0" rIns="0" bIns="0" rtlCol="0" anchor="t">
            <a:spAutoFit/>
          </a:bodyPr>
          <a:lstStyle/>
          <a:p>
            <a:pPr marL="257263" lvl="2" indent="-85754" algn="l">
              <a:lnSpc>
                <a:spcPts val="2125"/>
              </a:lnSpc>
              <a:buFont typeface="Arial"/>
              <a:buChar char="⚬"/>
            </a:pPr>
            <a:r>
              <a:rPr lang="en-US" sz="1312">
                <a:solidFill>
                  <a:srgbClr val="2A2742"/>
                </a:solidFill>
                <a:latin typeface="Arimo"/>
                <a:ea typeface="Arimo"/>
                <a:cs typeface="Arimo"/>
                <a:sym typeface="Arimo"/>
              </a:rPr>
              <a:t>Il/Elle/On (3ème personne du singulier)</a:t>
            </a:r>
          </a:p>
        </p:txBody>
      </p:sp>
      <p:sp>
        <p:nvSpPr>
          <p:cNvPr id="13" name="TextBox 13"/>
          <p:cNvSpPr txBox="1"/>
          <p:nvPr/>
        </p:nvSpPr>
        <p:spPr>
          <a:xfrm>
            <a:off x="606624" y="2757339"/>
            <a:ext cx="8325891" cy="429816"/>
          </a:xfrm>
          <a:prstGeom prst="rect">
            <a:avLst/>
          </a:prstGeom>
        </p:spPr>
        <p:txBody>
          <a:bodyPr lIns="0" tIns="0" rIns="0" bIns="0" rtlCol="0" anchor="t">
            <a:spAutoFit/>
          </a:bodyPr>
          <a:lstStyle/>
          <a:p>
            <a:pPr marL="257263" lvl="2" indent="-85754" algn="l">
              <a:lnSpc>
                <a:spcPts val="2125"/>
              </a:lnSpc>
              <a:buFont typeface="Arial"/>
              <a:buChar char="⚬"/>
            </a:pPr>
            <a:r>
              <a:rPr lang="en-US" sz="1312">
                <a:solidFill>
                  <a:srgbClr val="2A2742"/>
                </a:solidFill>
                <a:latin typeface="Arimo"/>
                <a:ea typeface="Arimo"/>
                <a:cs typeface="Arimo"/>
                <a:sym typeface="Arimo"/>
              </a:rPr>
              <a:t>Nous (1ère personne du pluriel)</a:t>
            </a:r>
          </a:p>
        </p:txBody>
      </p:sp>
      <p:sp>
        <p:nvSpPr>
          <p:cNvPr id="14" name="TextBox 14"/>
          <p:cNvSpPr txBox="1"/>
          <p:nvPr/>
        </p:nvSpPr>
        <p:spPr>
          <a:xfrm>
            <a:off x="606624" y="3095327"/>
            <a:ext cx="8325891" cy="429816"/>
          </a:xfrm>
          <a:prstGeom prst="rect">
            <a:avLst/>
          </a:prstGeom>
        </p:spPr>
        <p:txBody>
          <a:bodyPr lIns="0" tIns="0" rIns="0" bIns="0" rtlCol="0" anchor="t">
            <a:spAutoFit/>
          </a:bodyPr>
          <a:lstStyle/>
          <a:p>
            <a:pPr marL="257263" lvl="2" indent="-85754" algn="l">
              <a:lnSpc>
                <a:spcPts val="2125"/>
              </a:lnSpc>
              <a:buFont typeface="Arial"/>
              <a:buChar char="⚬"/>
            </a:pPr>
            <a:r>
              <a:rPr lang="en-US" sz="1312">
                <a:solidFill>
                  <a:srgbClr val="2A2742"/>
                </a:solidFill>
                <a:latin typeface="Arimo"/>
                <a:ea typeface="Arimo"/>
                <a:cs typeface="Arimo"/>
                <a:sym typeface="Arimo"/>
              </a:rPr>
              <a:t>Vous (2ème personne du pluriel ou singulier formel)</a:t>
            </a:r>
          </a:p>
        </p:txBody>
      </p:sp>
      <p:sp>
        <p:nvSpPr>
          <p:cNvPr id="15" name="TextBox 15"/>
          <p:cNvSpPr txBox="1"/>
          <p:nvPr/>
        </p:nvSpPr>
        <p:spPr>
          <a:xfrm>
            <a:off x="606624" y="3433316"/>
            <a:ext cx="8325891" cy="429816"/>
          </a:xfrm>
          <a:prstGeom prst="rect">
            <a:avLst/>
          </a:prstGeom>
        </p:spPr>
        <p:txBody>
          <a:bodyPr lIns="0" tIns="0" rIns="0" bIns="0" rtlCol="0" anchor="t">
            <a:spAutoFit/>
          </a:bodyPr>
          <a:lstStyle/>
          <a:p>
            <a:pPr marL="257263" lvl="2" indent="-85754" algn="l">
              <a:lnSpc>
                <a:spcPts val="2125"/>
              </a:lnSpc>
              <a:buFont typeface="Arial"/>
              <a:buChar char="⚬"/>
            </a:pPr>
            <a:r>
              <a:rPr lang="en-US" sz="1312">
                <a:solidFill>
                  <a:srgbClr val="2A2742"/>
                </a:solidFill>
                <a:latin typeface="Arimo"/>
                <a:ea typeface="Arimo"/>
                <a:cs typeface="Arimo"/>
                <a:sym typeface="Arimo"/>
              </a:rPr>
              <a:t>Ils/Elles (3ème personne du pluriel)</a:t>
            </a:r>
          </a:p>
        </p:txBody>
      </p:sp>
      <p:sp>
        <p:nvSpPr>
          <p:cNvPr id="16" name="TextBox 16"/>
          <p:cNvSpPr txBox="1"/>
          <p:nvPr/>
        </p:nvSpPr>
        <p:spPr>
          <a:xfrm>
            <a:off x="9365010" y="1282005"/>
            <a:ext cx="8325891" cy="707231"/>
          </a:xfrm>
          <a:prstGeom prst="rect">
            <a:avLst/>
          </a:prstGeom>
        </p:spPr>
        <p:txBody>
          <a:bodyPr lIns="0" tIns="0" rIns="0" bIns="0" rtlCol="0" anchor="t">
            <a:spAutoFit/>
          </a:bodyPr>
          <a:lstStyle/>
          <a:p>
            <a:pPr algn="l">
              <a:lnSpc>
                <a:spcPts val="2125"/>
              </a:lnSpc>
            </a:pPr>
            <a:r>
              <a:rPr lang="en-US" sz="1312">
                <a:solidFill>
                  <a:srgbClr val="2A2742"/>
                </a:solidFill>
                <a:latin typeface="Arimo"/>
                <a:ea typeface="Arimo"/>
                <a:cs typeface="Arimo"/>
                <a:sym typeface="Arimo"/>
              </a:rPr>
              <a:t>Les pronoms sujets remplacent le sujet dans une phrase. Ils sont indispensables en français, contrairement à certaines langues où le pronom peut être omis.</a:t>
            </a:r>
          </a:p>
        </p:txBody>
      </p:sp>
      <p:sp>
        <p:nvSpPr>
          <p:cNvPr id="17" name="TextBox 17"/>
          <p:cNvSpPr txBox="1"/>
          <p:nvPr/>
        </p:nvSpPr>
        <p:spPr>
          <a:xfrm>
            <a:off x="9365010" y="1992809"/>
            <a:ext cx="8325891" cy="429816"/>
          </a:xfrm>
          <a:prstGeom prst="rect">
            <a:avLst/>
          </a:prstGeom>
        </p:spPr>
        <p:txBody>
          <a:bodyPr lIns="0" tIns="0" rIns="0" bIns="0" rtlCol="0" anchor="t">
            <a:spAutoFit/>
          </a:bodyPr>
          <a:lstStyle/>
          <a:p>
            <a:pPr algn="l">
              <a:lnSpc>
                <a:spcPts val="2125"/>
              </a:lnSpc>
            </a:pPr>
            <a:r>
              <a:rPr lang="en-US" sz="1312">
                <a:solidFill>
                  <a:srgbClr val="2A2742"/>
                </a:solidFill>
                <a:latin typeface="Arimo"/>
                <a:ea typeface="Arimo"/>
                <a:cs typeface="Arimo"/>
                <a:sym typeface="Arimo"/>
              </a:rPr>
              <a:t>Exemple simple avec avoir:</a:t>
            </a:r>
          </a:p>
        </p:txBody>
      </p:sp>
      <p:sp>
        <p:nvSpPr>
          <p:cNvPr id="18" name="TextBox 18"/>
          <p:cNvSpPr txBox="1"/>
          <p:nvPr/>
        </p:nvSpPr>
        <p:spPr>
          <a:xfrm>
            <a:off x="9365010" y="2426196"/>
            <a:ext cx="8325891" cy="429816"/>
          </a:xfrm>
          <a:prstGeom prst="rect">
            <a:avLst/>
          </a:prstGeom>
        </p:spPr>
        <p:txBody>
          <a:bodyPr lIns="0" tIns="0" rIns="0" bIns="0" rtlCol="0" anchor="t">
            <a:spAutoFit/>
          </a:bodyPr>
          <a:lstStyle/>
          <a:p>
            <a:pPr marL="257263" lvl="2" indent="-85754" algn="l">
              <a:lnSpc>
                <a:spcPts val="2125"/>
              </a:lnSpc>
              <a:buFont typeface="Arial"/>
              <a:buChar char="⚬"/>
            </a:pPr>
            <a:r>
              <a:rPr lang="en-US" sz="1312">
                <a:solidFill>
                  <a:srgbClr val="2A2742"/>
                </a:solidFill>
                <a:latin typeface="Arimo"/>
                <a:ea typeface="Arimo"/>
                <a:cs typeface="Arimo"/>
                <a:sym typeface="Arimo"/>
              </a:rPr>
              <a:t>Le garçon a un livre → </a:t>
            </a:r>
            <a:r>
              <a:rPr lang="en-US" sz="1312" b="1">
                <a:solidFill>
                  <a:srgbClr val="2A2742"/>
                </a:solidFill>
                <a:latin typeface="Arimo Bold"/>
                <a:ea typeface="Arimo Bold"/>
                <a:cs typeface="Arimo Bold"/>
                <a:sym typeface="Arimo Bold"/>
              </a:rPr>
              <a:t>Il</a:t>
            </a:r>
            <a:r>
              <a:rPr lang="en-US" sz="1312">
                <a:solidFill>
                  <a:srgbClr val="2A2742"/>
                </a:solidFill>
                <a:latin typeface="Arimo"/>
                <a:ea typeface="Arimo"/>
                <a:cs typeface="Arimo"/>
                <a:sym typeface="Arimo"/>
              </a:rPr>
              <a:t> a un livre</a:t>
            </a:r>
          </a:p>
        </p:txBody>
      </p:sp>
      <p:sp>
        <p:nvSpPr>
          <p:cNvPr id="19" name="TextBox 19"/>
          <p:cNvSpPr txBox="1"/>
          <p:nvPr/>
        </p:nvSpPr>
        <p:spPr>
          <a:xfrm>
            <a:off x="9365010" y="2764185"/>
            <a:ext cx="8325891" cy="429816"/>
          </a:xfrm>
          <a:prstGeom prst="rect">
            <a:avLst/>
          </a:prstGeom>
        </p:spPr>
        <p:txBody>
          <a:bodyPr lIns="0" tIns="0" rIns="0" bIns="0" rtlCol="0" anchor="t">
            <a:spAutoFit/>
          </a:bodyPr>
          <a:lstStyle/>
          <a:p>
            <a:pPr marL="257263" lvl="2" indent="-85754" algn="l">
              <a:lnSpc>
                <a:spcPts val="2125"/>
              </a:lnSpc>
              <a:buFont typeface="Arial"/>
              <a:buChar char="⚬"/>
            </a:pPr>
            <a:r>
              <a:rPr lang="en-US" sz="1312">
                <a:solidFill>
                  <a:srgbClr val="2A2742"/>
                </a:solidFill>
                <a:latin typeface="Arimo"/>
                <a:ea typeface="Arimo"/>
                <a:cs typeface="Arimo"/>
                <a:sym typeface="Arimo"/>
              </a:rPr>
              <a:t>Marie et Paul ont une maison → </a:t>
            </a:r>
            <a:r>
              <a:rPr lang="en-US" sz="1312" b="1">
                <a:solidFill>
                  <a:srgbClr val="2A2742"/>
                </a:solidFill>
                <a:latin typeface="Arimo Bold"/>
                <a:ea typeface="Arimo Bold"/>
                <a:cs typeface="Arimo Bold"/>
                <a:sym typeface="Arimo Bold"/>
              </a:rPr>
              <a:t>Ils</a:t>
            </a:r>
            <a:r>
              <a:rPr lang="en-US" sz="1312">
                <a:solidFill>
                  <a:srgbClr val="2A2742"/>
                </a:solidFill>
                <a:latin typeface="Arimo"/>
                <a:ea typeface="Arimo"/>
                <a:cs typeface="Arimo"/>
                <a:sym typeface="Arimo"/>
              </a:rPr>
              <a:t> ont une maison</a:t>
            </a:r>
          </a:p>
        </p:txBody>
      </p:sp>
      <p:grpSp>
        <p:nvGrpSpPr>
          <p:cNvPr id="20" name="Group 20"/>
          <p:cNvGrpSpPr/>
          <p:nvPr/>
        </p:nvGrpSpPr>
        <p:grpSpPr>
          <a:xfrm>
            <a:off x="9365010" y="3388965"/>
            <a:ext cx="8325898" cy="8325898"/>
            <a:chOff x="0" y="0"/>
            <a:chExt cx="11101197" cy="11101197"/>
          </a:xfrm>
        </p:grpSpPr>
        <p:sp>
          <p:nvSpPr>
            <p:cNvPr id="21" name="Freeform 21" descr="preencoded.png"/>
            <p:cNvSpPr/>
            <p:nvPr/>
          </p:nvSpPr>
          <p:spPr>
            <a:xfrm>
              <a:off x="0" y="0"/>
              <a:ext cx="11101197" cy="11101197"/>
            </a:xfrm>
            <a:custGeom>
              <a:avLst/>
              <a:gdLst/>
              <a:ahLst/>
              <a:cxnLst/>
              <a:rect l="l" t="t" r="r" b="b"/>
              <a:pathLst>
                <a:path w="11101197" h="11101197">
                  <a:moveTo>
                    <a:pt x="0" y="0"/>
                  </a:moveTo>
                  <a:lnTo>
                    <a:pt x="11101197" y="0"/>
                  </a:lnTo>
                  <a:lnTo>
                    <a:pt x="11101197" y="11101197"/>
                  </a:lnTo>
                  <a:lnTo>
                    <a:pt x="0" y="11101197"/>
                  </a:lnTo>
                  <a:lnTo>
                    <a:pt x="0" y="0"/>
                  </a:lnTo>
                  <a:close/>
                </a:path>
              </a:pathLst>
            </a:custGeom>
            <a:blipFill>
              <a:blip r:embed="rId7"/>
              <a:stretch>
                <a:fillRect/>
              </a:stretch>
            </a:blipFill>
          </p:spPr>
        </p:sp>
      </p:gr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grpSp>
        <p:nvGrpSpPr>
          <p:cNvPr id="8" name="Group 8"/>
          <p:cNvGrpSpPr/>
          <p:nvPr/>
        </p:nvGrpSpPr>
        <p:grpSpPr>
          <a:xfrm>
            <a:off x="11430000" y="0"/>
            <a:ext cx="6858000" cy="10290429"/>
            <a:chOff x="0" y="0"/>
            <a:chExt cx="9144000" cy="13720572"/>
          </a:xfrm>
        </p:grpSpPr>
        <p:sp>
          <p:nvSpPr>
            <p:cNvPr id="9" name="Freeform 9" descr="preencoded.png"/>
            <p:cNvSpPr/>
            <p:nvPr/>
          </p:nvSpPr>
          <p:spPr>
            <a:xfrm>
              <a:off x="0" y="0"/>
              <a:ext cx="9144000" cy="13720572"/>
            </a:xfrm>
            <a:custGeom>
              <a:avLst/>
              <a:gdLst/>
              <a:ahLst/>
              <a:cxnLst/>
              <a:rect l="l" t="t" r="r" b="b"/>
              <a:pathLst>
                <a:path w="9144000" h="13720572">
                  <a:moveTo>
                    <a:pt x="0" y="0"/>
                  </a:moveTo>
                  <a:lnTo>
                    <a:pt x="9144000" y="0"/>
                  </a:lnTo>
                  <a:lnTo>
                    <a:pt x="9144000" y="13720572"/>
                  </a:lnTo>
                  <a:lnTo>
                    <a:pt x="0" y="13720572"/>
                  </a:lnTo>
                  <a:lnTo>
                    <a:pt x="0" y="0"/>
                  </a:lnTo>
                  <a:close/>
                </a:path>
              </a:pathLst>
            </a:custGeom>
            <a:blipFill>
              <a:blip r:embed="rId7"/>
              <a:stretch>
                <a:fillRect l="-16" r="-16"/>
              </a:stretch>
            </a:blipFill>
          </p:spPr>
        </p:sp>
      </p:grpSp>
      <p:sp>
        <p:nvSpPr>
          <p:cNvPr id="10" name="TextBox 10"/>
          <p:cNvSpPr txBox="1"/>
          <p:nvPr/>
        </p:nvSpPr>
        <p:spPr>
          <a:xfrm>
            <a:off x="877938" y="594569"/>
            <a:ext cx="9674126" cy="1663005"/>
          </a:xfrm>
          <a:prstGeom prst="rect">
            <a:avLst/>
          </a:prstGeom>
        </p:spPr>
        <p:txBody>
          <a:bodyPr lIns="0" tIns="0" rIns="0" bIns="0" rtlCol="0" anchor="t">
            <a:spAutoFit/>
          </a:bodyPr>
          <a:lstStyle/>
          <a:p>
            <a:pPr algn="l">
              <a:lnSpc>
                <a:spcPts val="6124"/>
              </a:lnSpc>
            </a:pPr>
            <a:r>
              <a:rPr lang="en-US" sz="4937" b="1">
                <a:solidFill>
                  <a:srgbClr val="231971"/>
                </a:solidFill>
                <a:latin typeface="Arimo Bold"/>
                <a:ea typeface="Arimo Bold"/>
                <a:cs typeface="Arimo Bold"/>
                <a:sym typeface="Arimo Bold"/>
              </a:rPr>
              <a:t>Conjugaison du Verbe Avoir au Présent</a:t>
            </a:r>
          </a:p>
        </p:txBody>
      </p:sp>
      <p:sp>
        <p:nvSpPr>
          <p:cNvPr id="11" name="Freeform 11"/>
          <p:cNvSpPr/>
          <p:nvPr/>
        </p:nvSpPr>
        <p:spPr>
          <a:xfrm>
            <a:off x="863650" y="2619524"/>
            <a:ext cx="9702736" cy="3185922"/>
          </a:xfrm>
          <a:custGeom>
            <a:avLst/>
            <a:gdLst/>
            <a:ahLst/>
            <a:cxnLst/>
            <a:rect l="l" t="t" r="r" b="b"/>
            <a:pathLst>
              <a:path w="9702736" h="3185922">
                <a:moveTo>
                  <a:pt x="0" y="0"/>
                </a:moveTo>
                <a:lnTo>
                  <a:pt x="9702736" y="0"/>
                </a:lnTo>
                <a:lnTo>
                  <a:pt x="9702736" y="3185922"/>
                </a:lnTo>
                <a:lnTo>
                  <a:pt x="0" y="318592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grpSp>
        <p:nvGrpSpPr>
          <p:cNvPr id="12" name="Group 12"/>
          <p:cNvGrpSpPr/>
          <p:nvPr/>
        </p:nvGrpSpPr>
        <p:grpSpPr>
          <a:xfrm>
            <a:off x="906512" y="2662386"/>
            <a:ext cx="1003268" cy="3100197"/>
            <a:chOff x="0" y="0"/>
            <a:chExt cx="1337691" cy="4133596"/>
          </a:xfrm>
        </p:grpSpPr>
        <p:sp>
          <p:nvSpPr>
            <p:cNvPr id="13" name="Freeform 13"/>
            <p:cNvSpPr/>
            <p:nvPr/>
          </p:nvSpPr>
          <p:spPr>
            <a:xfrm>
              <a:off x="0" y="0"/>
              <a:ext cx="1337691" cy="4133596"/>
            </a:xfrm>
            <a:custGeom>
              <a:avLst/>
              <a:gdLst/>
              <a:ahLst/>
              <a:cxnLst/>
              <a:rect l="l" t="t" r="r" b="b"/>
              <a:pathLst>
                <a:path w="1337691" h="4133596">
                  <a:moveTo>
                    <a:pt x="0" y="94742"/>
                  </a:moveTo>
                  <a:cubicBezTo>
                    <a:pt x="0" y="42418"/>
                    <a:pt x="42418" y="0"/>
                    <a:pt x="94742" y="0"/>
                  </a:cubicBezTo>
                  <a:lnTo>
                    <a:pt x="1242949" y="0"/>
                  </a:lnTo>
                  <a:cubicBezTo>
                    <a:pt x="1295273" y="0"/>
                    <a:pt x="1337691" y="42418"/>
                    <a:pt x="1337691" y="94742"/>
                  </a:cubicBezTo>
                  <a:lnTo>
                    <a:pt x="1337691" y="4038854"/>
                  </a:lnTo>
                  <a:cubicBezTo>
                    <a:pt x="1337691" y="4091178"/>
                    <a:pt x="1295273" y="4133596"/>
                    <a:pt x="1242949" y="4133596"/>
                  </a:cubicBezTo>
                  <a:lnTo>
                    <a:pt x="94742" y="4133596"/>
                  </a:lnTo>
                  <a:cubicBezTo>
                    <a:pt x="42418" y="4133596"/>
                    <a:pt x="0" y="4091178"/>
                    <a:pt x="0" y="4038854"/>
                  </a:cubicBezTo>
                  <a:close/>
                </a:path>
              </a:pathLst>
            </a:custGeom>
            <a:solidFill>
              <a:srgbClr val="E9E6FA"/>
            </a:solidFill>
          </p:spPr>
        </p:sp>
      </p:grpSp>
      <p:sp>
        <p:nvSpPr>
          <p:cNvPr id="14" name="TextBox 14"/>
          <p:cNvSpPr txBox="1"/>
          <p:nvPr/>
        </p:nvSpPr>
        <p:spPr>
          <a:xfrm>
            <a:off x="1215181" y="4053482"/>
            <a:ext cx="376237" cy="394097"/>
          </a:xfrm>
          <a:prstGeom prst="rect">
            <a:avLst/>
          </a:prstGeom>
        </p:spPr>
        <p:txBody>
          <a:bodyPr lIns="0" tIns="0" rIns="0" bIns="0" rtlCol="0" anchor="t">
            <a:spAutoFit/>
          </a:bodyPr>
          <a:lstStyle/>
          <a:p>
            <a:pPr algn="l">
              <a:lnSpc>
                <a:spcPts val="2937"/>
              </a:lnSpc>
            </a:pPr>
            <a:r>
              <a:rPr lang="en-US" sz="2936" b="1">
                <a:solidFill>
                  <a:srgbClr val="2A2742"/>
                </a:solidFill>
                <a:latin typeface="Arimo Bold"/>
                <a:ea typeface="Arimo Bold"/>
                <a:cs typeface="Arimo Bold"/>
                <a:sym typeface="Arimo Bold"/>
              </a:rPr>
              <a:t>1</a:t>
            </a:r>
          </a:p>
        </p:txBody>
      </p:sp>
      <p:sp>
        <p:nvSpPr>
          <p:cNvPr id="15" name="TextBox 15"/>
          <p:cNvSpPr txBox="1"/>
          <p:nvPr/>
        </p:nvSpPr>
        <p:spPr>
          <a:xfrm>
            <a:off x="2160537" y="2875061"/>
            <a:ext cx="3135511" cy="429965"/>
          </a:xfrm>
          <a:prstGeom prst="rect">
            <a:avLst/>
          </a:prstGeom>
        </p:spPr>
        <p:txBody>
          <a:bodyPr lIns="0" tIns="0" rIns="0" bIns="0" rtlCol="0" anchor="t">
            <a:spAutoFit/>
          </a:bodyPr>
          <a:lstStyle/>
          <a:p>
            <a:pPr algn="l">
              <a:lnSpc>
                <a:spcPts val="3062"/>
              </a:lnSpc>
            </a:pPr>
            <a:r>
              <a:rPr lang="en-US" sz="2436" b="1">
                <a:solidFill>
                  <a:srgbClr val="2A2742"/>
                </a:solidFill>
                <a:latin typeface="Arimo Bold"/>
                <a:ea typeface="Arimo Bold"/>
                <a:cs typeface="Arimo Bold"/>
                <a:sym typeface="Arimo Bold"/>
              </a:rPr>
              <a:t>Singulier</a:t>
            </a:r>
          </a:p>
        </p:txBody>
      </p:sp>
      <p:sp>
        <p:nvSpPr>
          <p:cNvPr id="16" name="TextBox 16"/>
          <p:cNvSpPr txBox="1"/>
          <p:nvPr/>
        </p:nvSpPr>
        <p:spPr>
          <a:xfrm>
            <a:off x="2160537" y="3264991"/>
            <a:ext cx="8362950" cy="591740"/>
          </a:xfrm>
          <a:prstGeom prst="rect">
            <a:avLst/>
          </a:prstGeom>
        </p:spPr>
        <p:txBody>
          <a:bodyPr lIns="0" tIns="0" rIns="0" bIns="0" rtlCol="0" anchor="t">
            <a:spAutoFit/>
          </a:bodyPr>
          <a:lstStyle/>
          <a:p>
            <a:pPr algn="l">
              <a:lnSpc>
                <a:spcPts val="3125"/>
              </a:lnSpc>
            </a:pPr>
            <a:r>
              <a:rPr lang="en-US" sz="1937" b="1">
                <a:solidFill>
                  <a:srgbClr val="2A2742"/>
                </a:solidFill>
                <a:latin typeface="Arimo Bold"/>
                <a:ea typeface="Arimo Bold"/>
                <a:cs typeface="Arimo Bold"/>
                <a:sym typeface="Arimo Bold"/>
              </a:rPr>
              <a:t>J'ai</a:t>
            </a:r>
            <a:r>
              <a:rPr lang="en-US" sz="1937">
                <a:solidFill>
                  <a:srgbClr val="2A2742"/>
                </a:solidFill>
                <a:latin typeface="Arimo"/>
                <a:ea typeface="Arimo"/>
                <a:cs typeface="Arimo"/>
                <a:sym typeface="Arimo"/>
              </a:rPr>
              <a:t> - 1ère personne</a:t>
            </a:r>
          </a:p>
        </p:txBody>
      </p:sp>
      <p:sp>
        <p:nvSpPr>
          <p:cNvPr id="17" name="TextBox 17"/>
          <p:cNvSpPr txBox="1"/>
          <p:nvPr/>
        </p:nvSpPr>
        <p:spPr>
          <a:xfrm>
            <a:off x="2160537" y="3816698"/>
            <a:ext cx="8362950" cy="591740"/>
          </a:xfrm>
          <a:prstGeom prst="rect">
            <a:avLst/>
          </a:prstGeom>
        </p:spPr>
        <p:txBody>
          <a:bodyPr lIns="0" tIns="0" rIns="0" bIns="0" rtlCol="0" anchor="t">
            <a:spAutoFit/>
          </a:bodyPr>
          <a:lstStyle/>
          <a:p>
            <a:pPr algn="l">
              <a:lnSpc>
                <a:spcPts val="3125"/>
              </a:lnSpc>
            </a:pPr>
            <a:r>
              <a:rPr lang="en-US" sz="1937" b="1">
                <a:solidFill>
                  <a:srgbClr val="2A2742"/>
                </a:solidFill>
                <a:latin typeface="Arimo Bold"/>
                <a:ea typeface="Arimo Bold"/>
                <a:cs typeface="Arimo Bold"/>
                <a:sym typeface="Arimo Bold"/>
              </a:rPr>
              <a:t>Tu as</a:t>
            </a:r>
            <a:r>
              <a:rPr lang="en-US" sz="1937">
                <a:solidFill>
                  <a:srgbClr val="2A2742"/>
                </a:solidFill>
                <a:latin typeface="Arimo"/>
                <a:ea typeface="Arimo"/>
                <a:cs typeface="Arimo"/>
                <a:sym typeface="Arimo"/>
              </a:rPr>
              <a:t> - 2ème personne</a:t>
            </a:r>
          </a:p>
        </p:txBody>
      </p:sp>
      <p:sp>
        <p:nvSpPr>
          <p:cNvPr id="18" name="TextBox 18"/>
          <p:cNvSpPr txBox="1"/>
          <p:nvPr/>
        </p:nvSpPr>
        <p:spPr>
          <a:xfrm>
            <a:off x="2160537" y="4368402"/>
            <a:ext cx="8362950" cy="591740"/>
          </a:xfrm>
          <a:prstGeom prst="rect">
            <a:avLst/>
          </a:prstGeom>
        </p:spPr>
        <p:txBody>
          <a:bodyPr lIns="0" tIns="0" rIns="0" bIns="0" rtlCol="0" anchor="t">
            <a:spAutoFit/>
          </a:bodyPr>
          <a:lstStyle/>
          <a:p>
            <a:pPr algn="l">
              <a:lnSpc>
                <a:spcPts val="3125"/>
              </a:lnSpc>
            </a:pPr>
            <a:r>
              <a:rPr lang="en-US" sz="1937" b="1">
                <a:solidFill>
                  <a:srgbClr val="2A2742"/>
                </a:solidFill>
                <a:latin typeface="Arimo Bold"/>
                <a:ea typeface="Arimo Bold"/>
                <a:cs typeface="Arimo Bold"/>
                <a:sym typeface="Arimo Bold"/>
              </a:rPr>
              <a:t>Il/Elle/On a</a:t>
            </a:r>
            <a:r>
              <a:rPr lang="en-US" sz="1937">
                <a:solidFill>
                  <a:srgbClr val="2A2742"/>
                </a:solidFill>
                <a:latin typeface="Arimo"/>
                <a:ea typeface="Arimo"/>
                <a:cs typeface="Arimo"/>
                <a:sym typeface="Arimo"/>
              </a:rPr>
              <a:t> - 3ème personne</a:t>
            </a:r>
          </a:p>
        </p:txBody>
      </p:sp>
      <p:sp>
        <p:nvSpPr>
          <p:cNvPr id="19" name="TextBox 19"/>
          <p:cNvSpPr txBox="1"/>
          <p:nvPr/>
        </p:nvSpPr>
        <p:spPr>
          <a:xfrm>
            <a:off x="2160537" y="4920109"/>
            <a:ext cx="8362950" cy="591740"/>
          </a:xfrm>
          <a:prstGeom prst="rect">
            <a:avLst/>
          </a:prstGeom>
        </p:spPr>
        <p:txBody>
          <a:bodyPr lIns="0" tIns="0" rIns="0" bIns="0" rtlCol="0" anchor="t">
            <a:spAutoFit/>
          </a:bodyPr>
          <a:lstStyle/>
          <a:p>
            <a:pPr algn="l">
              <a:lnSpc>
                <a:spcPts val="3125"/>
              </a:lnSpc>
            </a:pPr>
            <a:r>
              <a:rPr lang="en-US" sz="1937">
                <a:solidFill>
                  <a:srgbClr val="2A2742"/>
                </a:solidFill>
                <a:latin typeface="Arimo"/>
                <a:ea typeface="Arimo"/>
                <a:cs typeface="Arimo"/>
                <a:sym typeface="Arimo"/>
              </a:rPr>
              <a:t>Note: Le "je" devient "j'" devant une voyelle (élision)</a:t>
            </a:r>
          </a:p>
        </p:txBody>
      </p:sp>
      <p:sp>
        <p:nvSpPr>
          <p:cNvPr id="20" name="Freeform 20"/>
          <p:cNvSpPr/>
          <p:nvPr/>
        </p:nvSpPr>
        <p:spPr>
          <a:xfrm>
            <a:off x="863650" y="6027687"/>
            <a:ext cx="9702736" cy="3587211"/>
          </a:xfrm>
          <a:custGeom>
            <a:avLst/>
            <a:gdLst/>
            <a:ahLst/>
            <a:cxnLst/>
            <a:rect l="l" t="t" r="r" b="b"/>
            <a:pathLst>
              <a:path w="9702736" h="3587211">
                <a:moveTo>
                  <a:pt x="0" y="0"/>
                </a:moveTo>
                <a:lnTo>
                  <a:pt x="9702736" y="0"/>
                </a:lnTo>
                <a:lnTo>
                  <a:pt x="9702736" y="3587211"/>
                </a:lnTo>
                <a:lnTo>
                  <a:pt x="0" y="35872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grpSp>
        <p:nvGrpSpPr>
          <p:cNvPr id="21" name="Group 21"/>
          <p:cNvGrpSpPr/>
          <p:nvPr/>
        </p:nvGrpSpPr>
        <p:grpSpPr>
          <a:xfrm>
            <a:off x="906512" y="6070550"/>
            <a:ext cx="1003268" cy="3501486"/>
            <a:chOff x="0" y="0"/>
            <a:chExt cx="1337691" cy="4668648"/>
          </a:xfrm>
        </p:grpSpPr>
        <p:sp>
          <p:nvSpPr>
            <p:cNvPr id="22" name="Freeform 22"/>
            <p:cNvSpPr/>
            <p:nvPr/>
          </p:nvSpPr>
          <p:spPr>
            <a:xfrm>
              <a:off x="0" y="0"/>
              <a:ext cx="1337691" cy="4668647"/>
            </a:xfrm>
            <a:custGeom>
              <a:avLst/>
              <a:gdLst/>
              <a:ahLst/>
              <a:cxnLst/>
              <a:rect l="l" t="t" r="r" b="b"/>
              <a:pathLst>
                <a:path w="1337691" h="4668647">
                  <a:moveTo>
                    <a:pt x="0" y="94742"/>
                  </a:moveTo>
                  <a:cubicBezTo>
                    <a:pt x="0" y="42418"/>
                    <a:pt x="42418" y="0"/>
                    <a:pt x="94742" y="0"/>
                  </a:cubicBezTo>
                  <a:lnTo>
                    <a:pt x="1242949" y="0"/>
                  </a:lnTo>
                  <a:cubicBezTo>
                    <a:pt x="1295273" y="0"/>
                    <a:pt x="1337691" y="42418"/>
                    <a:pt x="1337691" y="94742"/>
                  </a:cubicBezTo>
                  <a:lnTo>
                    <a:pt x="1337691" y="4573905"/>
                  </a:lnTo>
                  <a:cubicBezTo>
                    <a:pt x="1337691" y="4626229"/>
                    <a:pt x="1295273" y="4668647"/>
                    <a:pt x="1242949" y="4668647"/>
                  </a:cubicBezTo>
                  <a:lnTo>
                    <a:pt x="94742" y="4668647"/>
                  </a:lnTo>
                  <a:cubicBezTo>
                    <a:pt x="42418" y="4668647"/>
                    <a:pt x="0" y="4626229"/>
                    <a:pt x="0" y="4573905"/>
                  </a:cubicBezTo>
                  <a:close/>
                </a:path>
              </a:pathLst>
            </a:custGeom>
            <a:solidFill>
              <a:srgbClr val="E9E6FA"/>
            </a:solidFill>
          </p:spPr>
        </p:sp>
      </p:grpSp>
      <p:sp>
        <p:nvSpPr>
          <p:cNvPr id="23" name="TextBox 23"/>
          <p:cNvSpPr txBox="1"/>
          <p:nvPr/>
        </p:nvSpPr>
        <p:spPr>
          <a:xfrm>
            <a:off x="1215181" y="7662268"/>
            <a:ext cx="376237" cy="394097"/>
          </a:xfrm>
          <a:prstGeom prst="rect">
            <a:avLst/>
          </a:prstGeom>
        </p:spPr>
        <p:txBody>
          <a:bodyPr lIns="0" tIns="0" rIns="0" bIns="0" rtlCol="0" anchor="t">
            <a:spAutoFit/>
          </a:bodyPr>
          <a:lstStyle/>
          <a:p>
            <a:pPr algn="l">
              <a:lnSpc>
                <a:spcPts val="2937"/>
              </a:lnSpc>
            </a:pPr>
            <a:r>
              <a:rPr lang="en-US" sz="2936" b="1">
                <a:solidFill>
                  <a:srgbClr val="2A2742"/>
                </a:solidFill>
                <a:latin typeface="Arimo Bold"/>
                <a:ea typeface="Arimo Bold"/>
                <a:cs typeface="Arimo Bold"/>
                <a:sym typeface="Arimo Bold"/>
              </a:rPr>
              <a:t>2</a:t>
            </a:r>
          </a:p>
        </p:txBody>
      </p:sp>
      <p:sp>
        <p:nvSpPr>
          <p:cNvPr id="24" name="TextBox 24"/>
          <p:cNvSpPr txBox="1"/>
          <p:nvPr/>
        </p:nvSpPr>
        <p:spPr>
          <a:xfrm>
            <a:off x="2160537" y="6283226"/>
            <a:ext cx="3135511" cy="429965"/>
          </a:xfrm>
          <a:prstGeom prst="rect">
            <a:avLst/>
          </a:prstGeom>
        </p:spPr>
        <p:txBody>
          <a:bodyPr lIns="0" tIns="0" rIns="0" bIns="0" rtlCol="0" anchor="t">
            <a:spAutoFit/>
          </a:bodyPr>
          <a:lstStyle/>
          <a:p>
            <a:pPr algn="l">
              <a:lnSpc>
                <a:spcPts val="3062"/>
              </a:lnSpc>
            </a:pPr>
            <a:r>
              <a:rPr lang="en-US" sz="2436" b="1">
                <a:solidFill>
                  <a:srgbClr val="2A2742"/>
                </a:solidFill>
                <a:latin typeface="Arimo Bold"/>
                <a:ea typeface="Arimo Bold"/>
                <a:cs typeface="Arimo Bold"/>
                <a:sym typeface="Arimo Bold"/>
              </a:rPr>
              <a:t>Pluriel</a:t>
            </a:r>
          </a:p>
        </p:txBody>
      </p:sp>
      <p:sp>
        <p:nvSpPr>
          <p:cNvPr id="25" name="TextBox 25"/>
          <p:cNvSpPr txBox="1"/>
          <p:nvPr/>
        </p:nvSpPr>
        <p:spPr>
          <a:xfrm>
            <a:off x="2160537" y="6673155"/>
            <a:ext cx="8362950" cy="591740"/>
          </a:xfrm>
          <a:prstGeom prst="rect">
            <a:avLst/>
          </a:prstGeom>
        </p:spPr>
        <p:txBody>
          <a:bodyPr lIns="0" tIns="0" rIns="0" bIns="0" rtlCol="0" anchor="t">
            <a:spAutoFit/>
          </a:bodyPr>
          <a:lstStyle/>
          <a:p>
            <a:pPr algn="l">
              <a:lnSpc>
                <a:spcPts val="3125"/>
              </a:lnSpc>
            </a:pPr>
            <a:r>
              <a:rPr lang="en-US" sz="1937" b="1">
                <a:solidFill>
                  <a:srgbClr val="2A2742"/>
                </a:solidFill>
                <a:latin typeface="Arimo Bold"/>
                <a:ea typeface="Arimo Bold"/>
                <a:cs typeface="Arimo Bold"/>
                <a:sym typeface="Arimo Bold"/>
              </a:rPr>
              <a:t>Nous avons</a:t>
            </a:r>
            <a:r>
              <a:rPr lang="en-US" sz="1937">
                <a:solidFill>
                  <a:srgbClr val="2A2742"/>
                </a:solidFill>
                <a:latin typeface="Arimo"/>
                <a:ea typeface="Arimo"/>
                <a:cs typeface="Arimo"/>
                <a:sym typeface="Arimo"/>
              </a:rPr>
              <a:t> - 1ère personne</a:t>
            </a:r>
          </a:p>
        </p:txBody>
      </p:sp>
      <p:sp>
        <p:nvSpPr>
          <p:cNvPr id="26" name="TextBox 26"/>
          <p:cNvSpPr txBox="1"/>
          <p:nvPr/>
        </p:nvSpPr>
        <p:spPr>
          <a:xfrm>
            <a:off x="2160537" y="7224861"/>
            <a:ext cx="8362950" cy="591740"/>
          </a:xfrm>
          <a:prstGeom prst="rect">
            <a:avLst/>
          </a:prstGeom>
        </p:spPr>
        <p:txBody>
          <a:bodyPr lIns="0" tIns="0" rIns="0" bIns="0" rtlCol="0" anchor="t">
            <a:spAutoFit/>
          </a:bodyPr>
          <a:lstStyle/>
          <a:p>
            <a:pPr algn="l">
              <a:lnSpc>
                <a:spcPts val="3125"/>
              </a:lnSpc>
            </a:pPr>
            <a:r>
              <a:rPr lang="en-US" sz="1937" b="1">
                <a:solidFill>
                  <a:srgbClr val="2A2742"/>
                </a:solidFill>
                <a:latin typeface="Arimo Bold"/>
                <a:ea typeface="Arimo Bold"/>
                <a:cs typeface="Arimo Bold"/>
                <a:sym typeface="Arimo Bold"/>
              </a:rPr>
              <a:t>Vous avez</a:t>
            </a:r>
            <a:r>
              <a:rPr lang="en-US" sz="1937">
                <a:solidFill>
                  <a:srgbClr val="2A2742"/>
                </a:solidFill>
                <a:latin typeface="Arimo"/>
                <a:ea typeface="Arimo"/>
                <a:cs typeface="Arimo"/>
                <a:sym typeface="Arimo"/>
              </a:rPr>
              <a:t> - 2ème personne</a:t>
            </a:r>
          </a:p>
        </p:txBody>
      </p:sp>
      <p:sp>
        <p:nvSpPr>
          <p:cNvPr id="27" name="TextBox 27"/>
          <p:cNvSpPr txBox="1"/>
          <p:nvPr/>
        </p:nvSpPr>
        <p:spPr>
          <a:xfrm>
            <a:off x="2160537" y="7776568"/>
            <a:ext cx="8362950" cy="591740"/>
          </a:xfrm>
          <a:prstGeom prst="rect">
            <a:avLst/>
          </a:prstGeom>
        </p:spPr>
        <p:txBody>
          <a:bodyPr lIns="0" tIns="0" rIns="0" bIns="0" rtlCol="0" anchor="t">
            <a:spAutoFit/>
          </a:bodyPr>
          <a:lstStyle/>
          <a:p>
            <a:pPr algn="l">
              <a:lnSpc>
                <a:spcPts val="3125"/>
              </a:lnSpc>
            </a:pPr>
            <a:r>
              <a:rPr lang="en-US" sz="1937" b="1">
                <a:solidFill>
                  <a:srgbClr val="2A2742"/>
                </a:solidFill>
                <a:latin typeface="Arimo Bold"/>
                <a:ea typeface="Arimo Bold"/>
                <a:cs typeface="Arimo Bold"/>
                <a:sym typeface="Arimo Bold"/>
              </a:rPr>
              <a:t>Ils/Elles ont</a:t>
            </a:r>
            <a:r>
              <a:rPr lang="en-US" sz="1937">
                <a:solidFill>
                  <a:srgbClr val="2A2742"/>
                </a:solidFill>
                <a:latin typeface="Arimo"/>
                <a:ea typeface="Arimo"/>
                <a:cs typeface="Arimo"/>
                <a:sym typeface="Arimo"/>
              </a:rPr>
              <a:t> - 3ème personne</a:t>
            </a:r>
          </a:p>
        </p:txBody>
      </p:sp>
      <p:sp>
        <p:nvSpPr>
          <p:cNvPr id="28" name="TextBox 28"/>
          <p:cNvSpPr txBox="1"/>
          <p:nvPr/>
        </p:nvSpPr>
        <p:spPr>
          <a:xfrm>
            <a:off x="2160537" y="8328272"/>
            <a:ext cx="8362950" cy="992981"/>
          </a:xfrm>
          <a:prstGeom prst="rect">
            <a:avLst/>
          </a:prstGeom>
        </p:spPr>
        <p:txBody>
          <a:bodyPr lIns="0" tIns="0" rIns="0" bIns="0" rtlCol="0" anchor="t">
            <a:spAutoFit/>
          </a:bodyPr>
          <a:lstStyle/>
          <a:p>
            <a:pPr algn="l">
              <a:lnSpc>
                <a:spcPts val="3125"/>
              </a:lnSpc>
            </a:pPr>
            <a:r>
              <a:rPr lang="en-US" sz="1937">
                <a:solidFill>
                  <a:srgbClr val="2A2742"/>
                </a:solidFill>
                <a:latin typeface="Arimo"/>
                <a:ea typeface="Arimo"/>
                <a:cs typeface="Arimo"/>
                <a:sym typeface="Arimo"/>
              </a:rPr>
              <a:t>Attention à l'orthographe: le "ont" (ils ont) ne se confond pas avec "on" (on a)</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sp>
        <p:nvSpPr>
          <p:cNvPr id="8" name="TextBox 8"/>
          <p:cNvSpPr txBox="1"/>
          <p:nvPr/>
        </p:nvSpPr>
        <p:spPr>
          <a:xfrm>
            <a:off x="691902" y="467469"/>
            <a:ext cx="7861846" cy="693985"/>
          </a:xfrm>
          <a:prstGeom prst="rect">
            <a:avLst/>
          </a:prstGeom>
        </p:spPr>
        <p:txBody>
          <a:bodyPr lIns="0" tIns="0" rIns="0" bIns="0" rtlCol="0" anchor="t">
            <a:spAutoFit/>
          </a:bodyPr>
          <a:lstStyle/>
          <a:p>
            <a:pPr algn="l">
              <a:lnSpc>
                <a:spcPts val="4812"/>
              </a:lnSpc>
            </a:pPr>
            <a:r>
              <a:rPr lang="en-US" sz="3875" b="1">
                <a:solidFill>
                  <a:srgbClr val="231971"/>
                </a:solidFill>
                <a:latin typeface="Arimo Bold"/>
                <a:ea typeface="Arimo Bold"/>
                <a:cs typeface="Arimo Bold"/>
                <a:sym typeface="Arimo Bold"/>
              </a:rPr>
              <a:t>La Négation avec Avoir au Présent</a:t>
            </a:r>
          </a:p>
        </p:txBody>
      </p:sp>
      <p:sp>
        <p:nvSpPr>
          <p:cNvPr id="9" name="TextBox 9"/>
          <p:cNvSpPr txBox="1"/>
          <p:nvPr/>
        </p:nvSpPr>
        <p:spPr>
          <a:xfrm>
            <a:off x="691902" y="1617464"/>
            <a:ext cx="2764631" cy="347067"/>
          </a:xfrm>
          <a:prstGeom prst="rect">
            <a:avLst/>
          </a:prstGeom>
        </p:spPr>
        <p:txBody>
          <a:bodyPr lIns="0" tIns="0" rIns="0" bIns="0" rtlCol="0" anchor="t">
            <a:spAutoFit/>
          </a:bodyPr>
          <a:lstStyle/>
          <a:p>
            <a:pPr algn="l">
              <a:lnSpc>
                <a:spcPts val="2374"/>
              </a:lnSpc>
            </a:pPr>
            <a:r>
              <a:rPr lang="en-US" sz="1937" b="1">
                <a:solidFill>
                  <a:srgbClr val="231971"/>
                </a:solidFill>
                <a:latin typeface="Arimo Bold"/>
                <a:ea typeface="Arimo Bold"/>
                <a:cs typeface="Arimo Bold"/>
                <a:sym typeface="Arimo Bold"/>
              </a:rPr>
              <a:t>Structure de la négation</a:t>
            </a:r>
          </a:p>
        </p:txBody>
      </p:sp>
      <p:sp>
        <p:nvSpPr>
          <p:cNvPr id="10" name="TextBox 10"/>
          <p:cNvSpPr txBox="1"/>
          <p:nvPr/>
        </p:nvSpPr>
        <p:spPr>
          <a:xfrm>
            <a:off x="691902" y="2009775"/>
            <a:ext cx="8210996" cy="468511"/>
          </a:xfrm>
          <a:prstGeom prst="rect">
            <a:avLst/>
          </a:prstGeom>
        </p:spPr>
        <p:txBody>
          <a:bodyPr lIns="0" tIns="0" rIns="0" bIns="0" rtlCol="0" anchor="t">
            <a:spAutoFit/>
          </a:bodyPr>
          <a:lstStyle/>
          <a:p>
            <a:pPr algn="l">
              <a:lnSpc>
                <a:spcPts val="2436"/>
              </a:lnSpc>
            </a:pPr>
            <a:r>
              <a:rPr lang="en-US" sz="1500">
                <a:solidFill>
                  <a:srgbClr val="2A2742"/>
                </a:solidFill>
                <a:latin typeface="Arimo"/>
                <a:ea typeface="Arimo"/>
                <a:cs typeface="Arimo"/>
                <a:sym typeface="Arimo"/>
              </a:rPr>
              <a:t>En français, la négation simple se forme avec </a:t>
            </a:r>
            <a:r>
              <a:rPr lang="en-US" sz="1500" b="1">
                <a:solidFill>
                  <a:srgbClr val="2A2742"/>
                </a:solidFill>
                <a:latin typeface="Arimo Bold"/>
                <a:ea typeface="Arimo Bold"/>
                <a:cs typeface="Arimo Bold"/>
                <a:sym typeface="Arimo Bold"/>
              </a:rPr>
              <a:t>ne... pas</a:t>
            </a:r>
            <a:r>
              <a:rPr lang="en-US" sz="1500">
                <a:solidFill>
                  <a:srgbClr val="2A2742"/>
                </a:solidFill>
                <a:latin typeface="Arimo"/>
                <a:ea typeface="Arimo"/>
                <a:cs typeface="Arimo"/>
                <a:sym typeface="Arimo"/>
              </a:rPr>
              <a:t> encadrant le verbe:</a:t>
            </a:r>
          </a:p>
        </p:txBody>
      </p:sp>
      <p:sp>
        <p:nvSpPr>
          <p:cNvPr id="11" name="TextBox 11"/>
          <p:cNvSpPr txBox="1"/>
          <p:nvPr/>
        </p:nvSpPr>
        <p:spPr>
          <a:xfrm>
            <a:off x="691902" y="2503735"/>
            <a:ext cx="8210996" cy="468511"/>
          </a:xfrm>
          <a:prstGeom prst="rect">
            <a:avLst/>
          </a:prstGeom>
        </p:spPr>
        <p:txBody>
          <a:bodyPr lIns="0" tIns="0" rIns="0" bIns="0" rtlCol="0" anchor="t">
            <a:spAutoFit/>
          </a:bodyPr>
          <a:lstStyle/>
          <a:p>
            <a:pPr marL="294085" lvl="2" indent="-98028" algn="l">
              <a:lnSpc>
                <a:spcPts val="2436"/>
              </a:lnSpc>
              <a:buFont typeface="Arial"/>
              <a:buChar char="⚬"/>
            </a:pPr>
            <a:r>
              <a:rPr lang="en-US" sz="1500" b="1">
                <a:solidFill>
                  <a:srgbClr val="2A2742"/>
                </a:solidFill>
                <a:latin typeface="Arimo Bold"/>
                <a:ea typeface="Arimo Bold"/>
                <a:cs typeface="Arimo Bold"/>
                <a:sym typeface="Arimo Bold"/>
              </a:rPr>
              <a:t>Je n'ai pas</a:t>
            </a:r>
            <a:r>
              <a:rPr lang="en-US" sz="1500">
                <a:solidFill>
                  <a:srgbClr val="2A2742"/>
                </a:solidFill>
                <a:latin typeface="Arimo"/>
                <a:ea typeface="Arimo"/>
                <a:cs typeface="Arimo"/>
                <a:sym typeface="Arimo"/>
              </a:rPr>
              <a:t> de stylo</a:t>
            </a:r>
          </a:p>
        </p:txBody>
      </p:sp>
      <p:sp>
        <p:nvSpPr>
          <p:cNvPr id="12" name="TextBox 12"/>
          <p:cNvSpPr txBox="1"/>
          <p:nvPr/>
        </p:nvSpPr>
        <p:spPr>
          <a:xfrm>
            <a:off x="691902" y="2888902"/>
            <a:ext cx="8210996" cy="468511"/>
          </a:xfrm>
          <a:prstGeom prst="rect">
            <a:avLst/>
          </a:prstGeom>
        </p:spPr>
        <p:txBody>
          <a:bodyPr lIns="0" tIns="0" rIns="0" bIns="0" rtlCol="0" anchor="t">
            <a:spAutoFit/>
          </a:bodyPr>
          <a:lstStyle/>
          <a:p>
            <a:pPr marL="294085" lvl="2" indent="-98028" algn="l">
              <a:lnSpc>
                <a:spcPts val="2436"/>
              </a:lnSpc>
              <a:buFont typeface="Arial"/>
              <a:buChar char="⚬"/>
            </a:pPr>
            <a:r>
              <a:rPr lang="en-US" sz="1500" b="1">
                <a:solidFill>
                  <a:srgbClr val="2A2742"/>
                </a:solidFill>
                <a:latin typeface="Arimo Bold"/>
                <a:ea typeface="Arimo Bold"/>
                <a:cs typeface="Arimo Bold"/>
                <a:sym typeface="Arimo Bold"/>
              </a:rPr>
              <a:t>Tu n'as pas</a:t>
            </a:r>
            <a:r>
              <a:rPr lang="en-US" sz="1500">
                <a:solidFill>
                  <a:srgbClr val="2A2742"/>
                </a:solidFill>
                <a:latin typeface="Arimo"/>
                <a:ea typeface="Arimo"/>
                <a:cs typeface="Arimo"/>
                <a:sym typeface="Arimo"/>
              </a:rPr>
              <a:t> de chat</a:t>
            </a:r>
          </a:p>
        </p:txBody>
      </p:sp>
      <p:sp>
        <p:nvSpPr>
          <p:cNvPr id="13" name="TextBox 13"/>
          <p:cNvSpPr txBox="1"/>
          <p:nvPr/>
        </p:nvSpPr>
        <p:spPr>
          <a:xfrm>
            <a:off x="691902" y="3274070"/>
            <a:ext cx="8210996" cy="468511"/>
          </a:xfrm>
          <a:prstGeom prst="rect">
            <a:avLst/>
          </a:prstGeom>
        </p:spPr>
        <p:txBody>
          <a:bodyPr lIns="0" tIns="0" rIns="0" bIns="0" rtlCol="0" anchor="t">
            <a:spAutoFit/>
          </a:bodyPr>
          <a:lstStyle/>
          <a:p>
            <a:pPr marL="294085" lvl="2" indent="-98028" algn="l">
              <a:lnSpc>
                <a:spcPts val="2436"/>
              </a:lnSpc>
              <a:buFont typeface="Arial"/>
              <a:buChar char="⚬"/>
            </a:pPr>
            <a:r>
              <a:rPr lang="en-US" sz="1500" b="1">
                <a:solidFill>
                  <a:srgbClr val="2A2742"/>
                </a:solidFill>
                <a:latin typeface="Arimo Bold"/>
                <a:ea typeface="Arimo Bold"/>
                <a:cs typeface="Arimo Bold"/>
                <a:sym typeface="Arimo Bold"/>
              </a:rPr>
              <a:t>Il/Elle/On n'a pas</a:t>
            </a:r>
            <a:r>
              <a:rPr lang="en-US" sz="1500">
                <a:solidFill>
                  <a:srgbClr val="2A2742"/>
                </a:solidFill>
                <a:latin typeface="Arimo"/>
                <a:ea typeface="Arimo"/>
                <a:cs typeface="Arimo"/>
                <a:sym typeface="Arimo"/>
              </a:rPr>
              <a:t> de livre</a:t>
            </a:r>
          </a:p>
        </p:txBody>
      </p:sp>
      <p:sp>
        <p:nvSpPr>
          <p:cNvPr id="14" name="TextBox 14"/>
          <p:cNvSpPr txBox="1"/>
          <p:nvPr/>
        </p:nvSpPr>
        <p:spPr>
          <a:xfrm>
            <a:off x="691902" y="3659238"/>
            <a:ext cx="8210996" cy="468511"/>
          </a:xfrm>
          <a:prstGeom prst="rect">
            <a:avLst/>
          </a:prstGeom>
        </p:spPr>
        <p:txBody>
          <a:bodyPr lIns="0" tIns="0" rIns="0" bIns="0" rtlCol="0" anchor="t">
            <a:spAutoFit/>
          </a:bodyPr>
          <a:lstStyle/>
          <a:p>
            <a:pPr marL="294085" lvl="2" indent="-98028" algn="l">
              <a:lnSpc>
                <a:spcPts val="2436"/>
              </a:lnSpc>
              <a:buFont typeface="Arial"/>
              <a:buChar char="⚬"/>
            </a:pPr>
            <a:r>
              <a:rPr lang="en-US" sz="1500" b="1">
                <a:solidFill>
                  <a:srgbClr val="2A2742"/>
                </a:solidFill>
                <a:latin typeface="Arimo Bold"/>
                <a:ea typeface="Arimo Bold"/>
                <a:cs typeface="Arimo Bold"/>
                <a:sym typeface="Arimo Bold"/>
              </a:rPr>
              <a:t>Nous n'avons pas</a:t>
            </a:r>
            <a:r>
              <a:rPr lang="en-US" sz="1500">
                <a:solidFill>
                  <a:srgbClr val="2A2742"/>
                </a:solidFill>
                <a:latin typeface="Arimo"/>
                <a:ea typeface="Arimo"/>
                <a:cs typeface="Arimo"/>
                <a:sym typeface="Arimo"/>
              </a:rPr>
              <a:t> de voiture</a:t>
            </a:r>
          </a:p>
        </p:txBody>
      </p:sp>
      <p:sp>
        <p:nvSpPr>
          <p:cNvPr id="15" name="TextBox 15"/>
          <p:cNvSpPr txBox="1"/>
          <p:nvPr/>
        </p:nvSpPr>
        <p:spPr>
          <a:xfrm>
            <a:off x="691902" y="4044404"/>
            <a:ext cx="8210996" cy="468511"/>
          </a:xfrm>
          <a:prstGeom prst="rect">
            <a:avLst/>
          </a:prstGeom>
        </p:spPr>
        <p:txBody>
          <a:bodyPr lIns="0" tIns="0" rIns="0" bIns="0" rtlCol="0" anchor="t">
            <a:spAutoFit/>
          </a:bodyPr>
          <a:lstStyle/>
          <a:p>
            <a:pPr marL="294085" lvl="2" indent="-98028" algn="l">
              <a:lnSpc>
                <a:spcPts val="2436"/>
              </a:lnSpc>
              <a:buFont typeface="Arial"/>
              <a:buChar char="⚬"/>
            </a:pPr>
            <a:r>
              <a:rPr lang="en-US" sz="1500" b="1">
                <a:solidFill>
                  <a:srgbClr val="2A2742"/>
                </a:solidFill>
                <a:latin typeface="Arimo Bold"/>
                <a:ea typeface="Arimo Bold"/>
                <a:cs typeface="Arimo Bold"/>
                <a:sym typeface="Arimo Bold"/>
              </a:rPr>
              <a:t>Vous n'avez pas</a:t>
            </a:r>
            <a:r>
              <a:rPr lang="en-US" sz="1500">
                <a:solidFill>
                  <a:srgbClr val="2A2742"/>
                </a:solidFill>
                <a:latin typeface="Arimo"/>
                <a:ea typeface="Arimo"/>
                <a:cs typeface="Arimo"/>
                <a:sym typeface="Arimo"/>
              </a:rPr>
              <a:t> de temps</a:t>
            </a:r>
          </a:p>
        </p:txBody>
      </p:sp>
      <p:sp>
        <p:nvSpPr>
          <p:cNvPr id="16" name="TextBox 16"/>
          <p:cNvSpPr txBox="1"/>
          <p:nvPr/>
        </p:nvSpPr>
        <p:spPr>
          <a:xfrm>
            <a:off x="691902" y="4429571"/>
            <a:ext cx="8210996" cy="468511"/>
          </a:xfrm>
          <a:prstGeom prst="rect">
            <a:avLst/>
          </a:prstGeom>
        </p:spPr>
        <p:txBody>
          <a:bodyPr lIns="0" tIns="0" rIns="0" bIns="0" rtlCol="0" anchor="t">
            <a:spAutoFit/>
          </a:bodyPr>
          <a:lstStyle/>
          <a:p>
            <a:pPr marL="294085" lvl="2" indent="-98028" algn="l">
              <a:lnSpc>
                <a:spcPts val="2436"/>
              </a:lnSpc>
              <a:buFont typeface="Arial"/>
              <a:buChar char="⚬"/>
            </a:pPr>
            <a:r>
              <a:rPr lang="en-US" sz="1500" b="1">
                <a:solidFill>
                  <a:srgbClr val="2A2742"/>
                </a:solidFill>
                <a:latin typeface="Arimo Bold"/>
                <a:ea typeface="Arimo Bold"/>
                <a:cs typeface="Arimo Bold"/>
                <a:sym typeface="Arimo Bold"/>
              </a:rPr>
              <a:t>Ils/Elles n'ont pas</a:t>
            </a:r>
            <a:r>
              <a:rPr lang="en-US" sz="1500">
                <a:solidFill>
                  <a:srgbClr val="2A2742"/>
                </a:solidFill>
                <a:latin typeface="Arimo"/>
                <a:ea typeface="Arimo"/>
                <a:cs typeface="Arimo"/>
                <a:sym typeface="Arimo"/>
              </a:rPr>
              <a:t> de maison</a:t>
            </a:r>
          </a:p>
        </p:txBody>
      </p:sp>
      <p:sp>
        <p:nvSpPr>
          <p:cNvPr id="17" name="TextBox 17"/>
          <p:cNvSpPr txBox="1"/>
          <p:nvPr/>
        </p:nvSpPr>
        <p:spPr>
          <a:xfrm>
            <a:off x="9394626" y="1483370"/>
            <a:ext cx="8210996" cy="468511"/>
          </a:xfrm>
          <a:prstGeom prst="rect">
            <a:avLst/>
          </a:prstGeom>
        </p:spPr>
        <p:txBody>
          <a:bodyPr lIns="0" tIns="0" rIns="0" bIns="0" rtlCol="0" anchor="t">
            <a:spAutoFit/>
          </a:bodyPr>
          <a:lstStyle/>
          <a:p>
            <a:pPr algn="l">
              <a:lnSpc>
                <a:spcPts val="2436"/>
              </a:lnSpc>
            </a:pPr>
            <a:r>
              <a:rPr lang="en-US" sz="1500">
                <a:solidFill>
                  <a:srgbClr val="2A2742"/>
                </a:solidFill>
                <a:latin typeface="Arimo"/>
                <a:ea typeface="Arimo"/>
                <a:cs typeface="Arimo"/>
                <a:sym typeface="Arimo"/>
              </a:rPr>
              <a:t>Important: "Ne" devient "n'" devant une voyelle ou un h muet.</a:t>
            </a:r>
          </a:p>
        </p:txBody>
      </p:sp>
      <p:grpSp>
        <p:nvGrpSpPr>
          <p:cNvPr id="18" name="Group 18"/>
          <p:cNvGrpSpPr/>
          <p:nvPr/>
        </p:nvGrpSpPr>
        <p:grpSpPr>
          <a:xfrm>
            <a:off x="9394626" y="2174230"/>
            <a:ext cx="8211026" cy="8211026"/>
            <a:chOff x="0" y="0"/>
            <a:chExt cx="10948035" cy="10948035"/>
          </a:xfrm>
        </p:grpSpPr>
        <p:sp>
          <p:nvSpPr>
            <p:cNvPr id="19" name="Freeform 19" descr="preencoded.png"/>
            <p:cNvSpPr/>
            <p:nvPr/>
          </p:nvSpPr>
          <p:spPr>
            <a:xfrm>
              <a:off x="0" y="0"/>
              <a:ext cx="10948035" cy="10948035"/>
            </a:xfrm>
            <a:custGeom>
              <a:avLst/>
              <a:gdLst/>
              <a:ahLst/>
              <a:cxnLst/>
              <a:rect l="l" t="t" r="r" b="b"/>
              <a:pathLst>
                <a:path w="10948035" h="10948035">
                  <a:moveTo>
                    <a:pt x="0" y="0"/>
                  </a:moveTo>
                  <a:lnTo>
                    <a:pt x="10948035" y="0"/>
                  </a:lnTo>
                  <a:lnTo>
                    <a:pt x="10948035" y="10948035"/>
                  </a:lnTo>
                  <a:lnTo>
                    <a:pt x="0" y="10948035"/>
                  </a:lnTo>
                  <a:lnTo>
                    <a:pt x="0" y="0"/>
                  </a:lnTo>
                  <a:close/>
                </a:path>
              </a:pathLst>
            </a:custGeom>
            <a:blipFill>
              <a:blip r:embed="rId7"/>
              <a:stretch>
                <a:fillRect/>
              </a:stretch>
            </a:blipFill>
          </p:spPr>
        </p:sp>
      </p:grpSp>
      <p:sp>
        <p:nvSpPr>
          <p:cNvPr id="20" name="TextBox 20"/>
          <p:cNvSpPr txBox="1"/>
          <p:nvPr/>
        </p:nvSpPr>
        <p:spPr>
          <a:xfrm>
            <a:off x="9394626" y="10455176"/>
            <a:ext cx="8210996" cy="468511"/>
          </a:xfrm>
          <a:prstGeom prst="rect">
            <a:avLst/>
          </a:prstGeom>
        </p:spPr>
        <p:txBody>
          <a:bodyPr lIns="0" tIns="0" rIns="0" bIns="0" rtlCol="0" anchor="t">
            <a:spAutoFit/>
          </a:bodyPr>
          <a:lstStyle/>
          <a:p>
            <a:pPr algn="l">
              <a:lnSpc>
                <a:spcPts val="2436"/>
              </a:lnSpc>
            </a:pPr>
            <a:r>
              <a:rPr lang="en-US" sz="1500">
                <a:solidFill>
                  <a:srgbClr val="2A2742"/>
                </a:solidFill>
                <a:latin typeface="Arimo"/>
                <a:ea typeface="Arimo"/>
                <a:cs typeface="Arimo"/>
                <a:sym typeface="Arimo"/>
              </a:rPr>
              <a:t>Notez que "de" remplace souvent les articles indéfinis (un, une, des) dans la forme négative.</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grpSp>
        <p:nvGrpSpPr>
          <p:cNvPr id="8" name="Group 8"/>
          <p:cNvGrpSpPr/>
          <p:nvPr/>
        </p:nvGrpSpPr>
        <p:grpSpPr>
          <a:xfrm>
            <a:off x="0" y="0"/>
            <a:ext cx="18288000" cy="2929128"/>
            <a:chOff x="0" y="0"/>
            <a:chExt cx="24384000" cy="3905504"/>
          </a:xfrm>
        </p:grpSpPr>
        <p:sp>
          <p:nvSpPr>
            <p:cNvPr id="9" name="Freeform 9" descr="preencoded.png"/>
            <p:cNvSpPr/>
            <p:nvPr/>
          </p:nvSpPr>
          <p:spPr>
            <a:xfrm>
              <a:off x="0" y="0"/>
              <a:ext cx="24384000" cy="3905504"/>
            </a:xfrm>
            <a:custGeom>
              <a:avLst/>
              <a:gdLst/>
              <a:ahLst/>
              <a:cxnLst/>
              <a:rect l="l" t="t" r="r" b="b"/>
              <a:pathLst>
                <a:path w="24384000" h="3905504">
                  <a:moveTo>
                    <a:pt x="0" y="0"/>
                  </a:moveTo>
                  <a:lnTo>
                    <a:pt x="24384000" y="0"/>
                  </a:lnTo>
                  <a:lnTo>
                    <a:pt x="24384000" y="3905504"/>
                  </a:lnTo>
                  <a:lnTo>
                    <a:pt x="0" y="3905504"/>
                  </a:lnTo>
                  <a:lnTo>
                    <a:pt x="0" y="0"/>
                  </a:lnTo>
                  <a:close/>
                </a:path>
              </a:pathLst>
            </a:custGeom>
            <a:blipFill>
              <a:blip r:embed="rId7"/>
              <a:stretch>
                <a:fillRect t="-132" b="-132"/>
              </a:stretch>
            </a:blipFill>
          </p:spPr>
        </p:sp>
      </p:grpSp>
      <p:sp>
        <p:nvSpPr>
          <p:cNvPr id="10" name="TextBox 10"/>
          <p:cNvSpPr txBox="1"/>
          <p:nvPr/>
        </p:nvSpPr>
        <p:spPr>
          <a:xfrm>
            <a:off x="820042" y="3667125"/>
            <a:ext cx="9426625" cy="827485"/>
          </a:xfrm>
          <a:prstGeom prst="rect">
            <a:avLst/>
          </a:prstGeom>
        </p:spPr>
        <p:txBody>
          <a:bodyPr lIns="0" tIns="0" rIns="0" bIns="0" rtlCol="0" anchor="t">
            <a:spAutoFit/>
          </a:bodyPr>
          <a:lstStyle/>
          <a:p>
            <a:pPr algn="l">
              <a:lnSpc>
                <a:spcPts val="5750"/>
              </a:lnSpc>
            </a:pPr>
            <a:r>
              <a:rPr lang="en-US" sz="4562" b="1">
                <a:solidFill>
                  <a:srgbClr val="231971"/>
                </a:solidFill>
                <a:latin typeface="Arimo Bold"/>
                <a:ea typeface="Arimo Bold"/>
                <a:cs typeface="Arimo Bold"/>
                <a:sym typeface="Arimo Bold"/>
              </a:rPr>
              <a:t>Formuler des Questions avec Avoir</a:t>
            </a:r>
          </a:p>
        </p:txBody>
      </p:sp>
      <p:grpSp>
        <p:nvGrpSpPr>
          <p:cNvPr id="11" name="Group 11"/>
          <p:cNvGrpSpPr/>
          <p:nvPr/>
        </p:nvGrpSpPr>
        <p:grpSpPr>
          <a:xfrm>
            <a:off x="820042" y="4845992"/>
            <a:ext cx="5549170" cy="937355"/>
            <a:chOff x="0" y="0"/>
            <a:chExt cx="7398893" cy="1249807"/>
          </a:xfrm>
        </p:grpSpPr>
        <p:sp>
          <p:nvSpPr>
            <p:cNvPr id="12" name="Freeform 12" descr="preencoded.png"/>
            <p:cNvSpPr/>
            <p:nvPr/>
          </p:nvSpPr>
          <p:spPr>
            <a:xfrm>
              <a:off x="0" y="0"/>
              <a:ext cx="7398893" cy="1249807"/>
            </a:xfrm>
            <a:custGeom>
              <a:avLst/>
              <a:gdLst/>
              <a:ahLst/>
              <a:cxnLst/>
              <a:rect l="l" t="t" r="r" b="b"/>
              <a:pathLst>
                <a:path w="7398893" h="1249807">
                  <a:moveTo>
                    <a:pt x="0" y="0"/>
                  </a:moveTo>
                  <a:lnTo>
                    <a:pt x="7398893" y="0"/>
                  </a:lnTo>
                  <a:lnTo>
                    <a:pt x="7398893" y="1249807"/>
                  </a:lnTo>
                  <a:lnTo>
                    <a:pt x="0" y="1249807"/>
                  </a:lnTo>
                  <a:lnTo>
                    <a:pt x="0" y="0"/>
                  </a:lnTo>
                  <a:close/>
                </a:path>
              </a:pathLst>
            </a:custGeom>
            <a:blipFill>
              <a:blip r:embed="rId8"/>
              <a:stretch>
                <a:fillRect l="-2" r="-2"/>
              </a:stretch>
            </a:blipFill>
          </p:spPr>
        </p:sp>
      </p:grpSp>
      <p:sp>
        <p:nvSpPr>
          <p:cNvPr id="13" name="TextBox 13"/>
          <p:cNvSpPr txBox="1"/>
          <p:nvPr/>
        </p:nvSpPr>
        <p:spPr>
          <a:xfrm>
            <a:off x="1054299" y="5960417"/>
            <a:ext cx="2929086" cy="423267"/>
          </a:xfrm>
          <a:prstGeom prst="rect">
            <a:avLst/>
          </a:prstGeom>
        </p:spPr>
        <p:txBody>
          <a:bodyPr lIns="0" tIns="0" rIns="0" bIns="0" rtlCol="0" anchor="t">
            <a:spAutoFit/>
          </a:bodyPr>
          <a:lstStyle/>
          <a:p>
            <a:pPr algn="l">
              <a:lnSpc>
                <a:spcPts val="2874"/>
              </a:lnSpc>
            </a:pPr>
            <a:r>
              <a:rPr lang="en-US" sz="2249" b="1">
                <a:solidFill>
                  <a:srgbClr val="2A2742"/>
                </a:solidFill>
                <a:latin typeface="Arimo Bold"/>
                <a:ea typeface="Arimo Bold"/>
                <a:cs typeface="Arimo Bold"/>
                <a:sym typeface="Arimo Bold"/>
              </a:rPr>
              <a:t>L'inversion</a:t>
            </a:r>
          </a:p>
        </p:txBody>
      </p:sp>
      <p:sp>
        <p:nvSpPr>
          <p:cNvPr id="14" name="TextBox 14"/>
          <p:cNvSpPr txBox="1"/>
          <p:nvPr/>
        </p:nvSpPr>
        <p:spPr>
          <a:xfrm>
            <a:off x="1054299" y="6333679"/>
            <a:ext cx="5080695" cy="940594"/>
          </a:xfrm>
          <a:prstGeom prst="rect">
            <a:avLst/>
          </a:prstGeom>
        </p:spPr>
        <p:txBody>
          <a:bodyPr lIns="0" tIns="0" rIns="0" bIns="0" rtlCol="0" anchor="t">
            <a:spAutoFit/>
          </a:bodyPr>
          <a:lstStyle/>
          <a:p>
            <a:pPr algn="l">
              <a:lnSpc>
                <a:spcPts val="2937"/>
              </a:lnSpc>
            </a:pPr>
            <a:r>
              <a:rPr lang="en-US" sz="1812">
                <a:solidFill>
                  <a:srgbClr val="2A2742"/>
                </a:solidFill>
                <a:latin typeface="Arimo"/>
                <a:ea typeface="Arimo"/>
                <a:cs typeface="Arimo"/>
                <a:sym typeface="Arimo"/>
              </a:rPr>
              <a:t>On inverse le verbe et le pronom, séparés par un trait d'union:</a:t>
            </a:r>
          </a:p>
        </p:txBody>
      </p:sp>
      <p:sp>
        <p:nvSpPr>
          <p:cNvPr id="15" name="TextBox 15"/>
          <p:cNvSpPr txBox="1"/>
          <p:nvPr/>
        </p:nvSpPr>
        <p:spPr>
          <a:xfrm>
            <a:off x="1054299" y="7224266"/>
            <a:ext cx="5080695" cy="565547"/>
          </a:xfrm>
          <a:prstGeom prst="rect">
            <a:avLst/>
          </a:prstGeom>
        </p:spPr>
        <p:txBody>
          <a:bodyPr lIns="0" tIns="0" rIns="0" bIns="0" rtlCol="0" anchor="t">
            <a:spAutoFit/>
          </a:bodyPr>
          <a:lstStyle/>
          <a:p>
            <a:pPr marL="355292" lvl="2" indent="-118431" algn="l">
              <a:lnSpc>
                <a:spcPts val="2937"/>
              </a:lnSpc>
              <a:buFont typeface="Arial"/>
              <a:buChar char="⚬"/>
            </a:pPr>
            <a:r>
              <a:rPr lang="en-US" sz="1812" b="1">
                <a:solidFill>
                  <a:srgbClr val="2A2742"/>
                </a:solidFill>
                <a:latin typeface="Arimo Bold"/>
                <a:ea typeface="Arimo Bold"/>
                <a:cs typeface="Arimo Bold"/>
                <a:sym typeface="Arimo Bold"/>
              </a:rPr>
              <a:t>As-tu</a:t>
            </a:r>
            <a:r>
              <a:rPr lang="en-US" sz="1812">
                <a:solidFill>
                  <a:srgbClr val="2A2742"/>
                </a:solidFill>
                <a:latin typeface="Arimo"/>
                <a:ea typeface="Arimo"/>
                <a:cs typeface="Arimo"/>
                <a:sym typeface="Arimo"/>
              </a:rPr>
              <a:t> un crayon?</a:t>
            </a:r>
          </a:p>
        </p:txBody>
      </p:sp>
      <p:sp>
        <p:nvSpPr>
          <p:cNvPr id="16" name="TextBox 16"/>
          <p:cNvSpPr txBox="1"/>
          <p:nvPr/>
        </p:nvSpPr>
        <p:spPr>
          <a:xfrm>
            <a:off x="1054299" y="7681318"/>
            <a:ext cx="5080695" cy="565547"/>
          </a:xfrm>
          <a:prstGeom prst="rect">
            <a:avLst/>
          </a:prstGeom>
        </p:spPr>
        <p:txBody>
          <a:bodyPr lIns="0" tIns="0" rIns="0" bIns="0" rtlCol="0" anchor="t">
            <a:spAutoFit/>
          </a:bodyPr>
          <a:lstStyle/>
          <a:p>
            <a:pPr marL="355292" lvl="2" indent="-118431" algn="l">
              <a:lnSpc>
                <a:spcPts val="2937"/>
              </a:lnSpc>
              <a:buFont typeface="Arial"/>
              <a:buChar char="⚬"/>
            </a:pPr>
            <a:r>
              <a:rPr lang="en-US" sz="1812" b="1">
                <a:solidFill>
                  <a:srgbClr val="2A2742"/>
                </a:solidFill>
                <a:latin typeface="Arimo Bold"/>
                <a:ea typeface="Arimo Bold"/>
                <a:cs typeface="Arimo Bold"/>
                <a:sym typeface="Arimo Bold"/>
              </a:rPr>
              <a:t>A-t-elle</a:t>
            </a:r>
            <a:r>
              <a:rPr lang="en-US" sz="1812">
                <a:solidFill>
                  <a:srgbClr val="2A2742"/>
                </a:solidFill>
                <a:latin typeface="Arimo"/>
                <a:ea typeface="Arimo"/>
                <a:cs typeface="Arimo"/>
                <a:sym typeface="Arimo"/>
              </a:rPr>
              <a:t> un frère? (ajout du "t" euphonique)</a:t>
            </a:r>
          </a:p>
        </p:txBody>
      </p:sp>
      <p:sp>
        <p:nvSpPr>
          <p:cNvPr id="17" name="TextBox 17"/>
          <p:cNvSpPr txBox="1"/>
          <p:nvPr/>
        </p:nvSpPr>
        <p:spPr>
          <a:xfrm>
            <a:off x="1054299" y="8138369"/>
            <a:ext cx="5080695" cy="565547"/>
          </a:xfrm>
          <a:prstGeom prst="rect">
            <a:avLst/>
          </a:prstGeom>
        </p:spPr>
        <p:txBody>
          <a:bodyPr lIns="0" tIns="0" rIns="0" bIns="0" rtlCol="0" anchor="t">
            <a:spAutoFit/>
          </a:bodyPr>
          <a:lstStyle/>
          <a:p>
            <a:pPr marL="355292" lvl="2" indent="-118431" algn="l">
              <a:lnSpc>
                <a:spcPts val="2937"/>
              </a:lnSpc>
              <a:buFont typeface="Arial"/>
              <a:buChar char="⚬"/>
            </a:pPr>
            <a:r>
              <a:rPr lang="en-US" sz="1812" b="1">
                <a:solidFill>
                  <a:srgbClr val="2A2742"/>
                </a:solidFill>
                <a:latin typeface="Arimo Bold"/>
                <a:ea typeface="Arimo Bold"/>
                <a:cs typeface="Arimo Bold"/>
                <a:sym typeface="Arimo Bold"/>
              </a:rPr>
              <a:t>Avons-nous</a:t>
            </a:r>
            <a:r>
              <a:rPr lang="en-US" sz="1812">
                <a:solidFill>
                  <a:srgbClr val="2A2742"/>
                </a:solidFill>
                <a:latin typeface="Arimo"/>
                <a:ea typeface="Arimo"/>
                <a:cs typeface="Arimo"/>
                <a:sym typeface="Arimo"/>
              </a:rPr>
              <a:t> le temps?</a:t>
            </a:r>
          </a:p>
        </p:txBody>
      </p:sp>
      <p:sp>
        <p:nvSpPr>
          <p:cNvPr id="18" name="TextBox 18"/>
          <p:cNvSpPr txBox="1"/>
          <p:nvPr/>
        </p:nvSpPr>
        <p:spPr>
          <a:xfrm>
            <a:off x="1054299" y="8653909"/>
            <a:ext cx="5080695" cy="565547"/>
          </a:xfrm>
          <a:prstGeom prst="rect">
            <a:avLst/>
          </a:prstGeom>
        </p:spPr>
        <p:txBody>
          <a:bodyPr lIns="0" tIns="0" rIns="0" bIns="0" rtlCol="0" anchor="t">
            <a:spAutoFit/>
          </a:bodyPr>
          <a:lstStyle/>
          <a:p>
            <a:pPr algn="l">
              <a:lnSpc>
                <a:spcPts val="2937"/>
              </a:lnSpc>
            </a:pPr>
            <a:r>
              <a:rPr lang="en-US" sz="1812">
                <a:solidFill>
                  <a:srgbClr val="2A2742"/>
                </a:solidFill>
                <a:latin typeface="Arimo"/>
                <a:ea typeface="Arimo"/>
                <a:cs typeface="Arimo"/>
                <a:sym typeface="Arimo"/>
              </a:rPr>
              <a:t>Style formel, surtout à l'écrit</a:t>
            </a:r>
          </a:p>
        </p:txBody>
      </p:sp>
      <p:grpSp>
        <p:nvGrpSpPr>
          <p:cNvPr id="19" name="Group 19"/>
          <p:cNvGrpSpPr/>
          <p:nvPr/>
        </p:nvGrpSpPr>
        <p:grpSpPr>
          <a:xfrm>
            <a:off x="6369249" y="4845992"/>
            <a:ext cx="5549361" cy="937355"/>
            <a:chOff x="0" y="0"/>
            <a:chExt cx="7399148" cy="1249807"/>
          </a:xfrm>
        </p:grpSpPr>
        <p:sp>
          <p:nvSpPr>
            <p:cNvPr id="20" name="Freeform 20" descr="preencoded.png"/>
            <p:cNvSpPr/>
            <p:nvPr/>
          </p:nvSpPr>
          <p:spPr>
            <a:xfrm>
              <a:off x="0" y="0"/>
              <a:ext cx="7399147" cy="1249807"/>
            </a:xfrm>
            <a:custGeom>
              <a:avLst/>
              <a:gdLst/>
              <a:ahLst/>
              <a:cxnLst/>
              <a:rect l="l" t="t" r="r" b="b"/>
              <a:pathLst>
                <a:path w="7399147" h="1249807">
                  <a:moveTo>
                    <a:pt x="0" y="0"/>
                  </a:moveTo>
                  <a:lnTo>
                    <a:pt x="7399147" y="0"/>
                  </a:lnTo>
                  <a:lnTo>
                    <a:pt x="7399147" y="1249807"/>
                  </a:lnTo>
                  <a:lnTo>
                    <a:pt x="0" y="1249807"/>
                  </a:lnTo>
                  <a:lnTo>
                    <a:pt x="0" y="0"/>
                  </a:lnTo>
                  <a:close/>
                </a:path>
              </a:pathLst>
            </a:custGeom>
            <a:blipFill>
              <a:blip r:embed="rId9"/>
              <a:stretch>
                <a:fillRect/>
              </a:stretch>
            </a:blipFill>
          </p:spPr>
        </p:sp>
      </p:grpSp>
      <p:sp>
        <p:nvSpPr>
          <p:cNvPr id="21" name="TextBox 21"/>
          <p:cNvSpPr txBox="1"/>
          <p:nvPr/>
        </p:nvSpPr>
        <p:spPr>
          <a:xfrm>
            <a:off x="6603504" y="5960417"/>
            <a:ext cx="2929086" cy="423267"/>
          </a:xfrm>
          <a:prstGeom prst="rect">
            <a:avLst/>
          </a:prstGeom>
        </p:spPr>
        <p:txBody>
          <a:bodyPr lIns="0" tIns="0" rIns="0" bIns="0" rtlCol="0" anchor="t">
            <a:spAutoFit/>
          </a:bodyPr>
          <a:lstStyle/>
          <a:p>
            <a:pPr algn="l">
              <a:lnSpc>
                <a:spcPts val="2874"/>
              </a:lnSpc>
            </a:pPr>
            <a:r>
              <a:rPr lang="en-US" sz="2249" b="1">
                <a:solidFill>
                  <a:srgbClr val="2A2742"/>
                </a:solidFill>
                <a:latin typeface="Arimo Bold"/>
                <a:ea typeface="Arimo Bold"/>
                <a:cs typeface="Arimo Bold"/>
                <a:sym typeface="Arimo Bold"/>
              </a:rPr>
              <a:t>Est-ce que</a:t>
            </a:r>
          </a:p>
        </p:txBody>
      </p:sp>
      <p:sp>
        <p:nvSpPr>
          <p:cNvPr id="22" name="TextBox 22"/>
          <p:cNvSpPr txBox="1"/>
          <p:nvPr/>
        </p:nvSpPr>
        <p:spPr>
          <a:xfrm>
            <a:off x="6603504" y="6333679"/>
            <a:ext cx="5080844" cy="940594"/>
          </a:xfrm>
          <a:prstGeom prst="rect">
            <a:avLst/>
          </a:prstGeom>
        </p:spPr>
        <p:txBody>
          <a:bodyPr lIns="0" tIns="0" rIns="0" bIns="0" rtlCol="0" anchor="t">
            <a:spAutoFit/>
          </a:bodyPr>
          <a:lstStyle/>
          <a:p>
            <a:pPr algn="l">
              <a:lnSpc>
                <a:spcPts val="2937"/>
              </a:lnSpc>
            </a:pPr>
            <a:r>
              <a:rPr lang="en-US" sz="1812">
                <a:solidFill>
                  <a:srgbClr val="2A2742"/>
                </a:solidFill>
                <a:latin typeface="Arimo"/>
                <a:ea typeface="Arimo"/>
                <a:cs typeface="Arimo"/>
                <a:sym typeface="Arimo"/>
              </a:rPr>
              <a:t>On ajoute "est-ce que" devant la phrase déclarative:</a:t>
            </a:r>
          </a:p>
        </p:txBody>
      </p:sp>
      <p:sp>
        <p:nvSpPr>
          <p:cNvPr id="23" name="TextBox 23"/>
          <p:cNvSpPr txBox="1"/>
          <p:nvPr/>
        </p:nvSpPr>
        <p:spPr>
          <a:xfrm>
            <a:off x="6603504" y="7224266"/>
            <a:ext cx="5080844" cy="565547"/>
          </a:xfrm>
          <a:prstGeom prst="rect">
            <a:avLst/>
          </a:prstGeom>
        </p:spPr>
        <p:txBody>
          <a:bodyPr lIns="0" tIns="0" rIns="0" bIns="0" rtlCol="0" anchor="t">
            <a:spAutoFit/>
          </a:bodyPr>
          <a:lstStyle/>
          <a:p>
            <a:pPr marL="355292" lvl="2" indent="-118431" algn="l">
              <a:lnSpc>
                <a:spcPts val="2937"/>
              </a:lnSpc>
              <a:buFont typeface="Arial"/>
              <a:buChar char="⚬"/>
            </a:pPr>
            <a:r>
              <a:rPr lang="en-US" sz="1812" b="1">
                <a:solidFill>
                  <a:srgbClr val="2A2742"/>
                </a:solidFill>
                <a:latin typeface="Arimo Bold"/>
                <a:ea typeface="Arimo Bold"/>
                <a:cs typeface="Arimo Bold"/>
                <a:sym typeface="Arimo Bold"/>
              </a:rPr>
              <a:t>Est-ce que tu as</a:t>
            </a:r>
            <a:r>
              <a:rPr lang="en-US" sz="1812">
                <a:solidFill>
                  <a:srgbClr val="2A2742"/>
                </a:solidFill>
                <a:latin typeface="Arimo"/>
                <a:ea typeface="Arimo"/>
                <a:cs typeface="Arimo"/>
                <a:sym typeface="Arimo"/>
              </a:rPr>
              <a:t> un stylo?</a:t>
            </a:r>
          </a:p>
        </p:txBody>
      </p:sp>
      <p:sp>
        <p:nvSpPr>
          <p:cNvPr id="24" name="TextBox 24"/>
          <p:cNvSpPr txBox="1"/>
          <p:nvPr/>
        </p:nvSpPr>
        <p:spPr>
          <a:xfrm>
            <a:off x="6603504" y="7681318"/>
            <a:ext cx="5080844" cy="565547"/>
          </a:xfrm>
          <a:prstGeom prst="rect">
            <a:avLst/>
          </a:prstGeom>
        </p:spPr>
        <p:txBody>
          <a:bodyPr lIns="0" tIns="0" rIns="0" bIns="0" rtlCol="0" anchor="t">
            <a:spAutoFit/>
          </a:bodyPr>
          <a:lstStyle/>
          <a:p>
            <a:pPr marL="355292" lvl="2" indent="-118431" algn="l">
              <a:lnSpc>
                <a:spcPts val="2937"/>
              </a:lnSpc>
              <a:buFont typeface="Arial"/>
              <a:buChar char="⚬"/>
            </a:pPr>
            <a:r>
              <a:rPr lang="en-US" sz="1812" b="1">
                <a:solidFill>
                  <a:srgbClr val="2A2742"/>
                </a:solidFill>
                <a:latin typeface="Arimo Bold"/>
                <a:ea typeface="Arimo Bold"/>
                <a:cs typeface="Arimo Bold"/>
                <a:sym typeface="Arimo Bold"/>
              </a:rPr>
              <a:t>Est-ce qu'il a</a:t>
            </a:r>
            <a:r>
              <a:rPr lang="en-US" sz="1812">
                <a:solidFill>
                  <a:srgbClr val="2A2742"/>
                </a:solidFill>
                <a:latin typeface="Arimo"/>
                <a:ea typeface="Arimo"/>
                <a:cs typeface="Arimo"/>
                <a:sym typeface="Arimo"/>
              </a:rPr>
              <a:t> un chien?</a:t>
            </a:r>
          </a:p>
        </p:txBody>
      </p:sp>
      <p:sp>
        <p:nvSpPr>
          <p:cNvPr id="25" name="TextBox 25"/>
          <p:cNvSpPr txBox="1"/>
          <p:nvPr/>
        </p:nvSpPr>
        <p:spPr>
          <a:xfrm>
            <a:off x="6603504" y="8196858"/>
            <a:ext cx="5080844" cy="565547"/>
          </a:xfrm>
          <a:prstGeom prst="rect">
            <a:avLst/>
          </a:prstGeom>
        </p:spPr>
        <p:txBody>
          <a:bodyPr lIns="0" tIns="0" rIns="0" bIns="0" rtlCol="0" anchor="t">
            <a:spAutoFit/>
          </a:bodyPr>
          <a:lstStyle/>
          <a:p>
            <a:pPr algn="l">
              <a:lnSpc>
                <a:spcPts val="2937"/>
              </a:lnSpc>
            </a:pPr>
            <a:r>
              <a:rPr lang="en-US" sz="1812">
                <a:solidFill>
                  <a:srgbClr val="2A2742"/>
                </a:solidFill>
                <a:latin typeface="Arimo"/>
                <a:ea typeface="Arimo"/>
                <a:cs typeface="Arimo"/>
                <a:sym typeface="Arimo"/>
              </a:rPr>
              <a:t>Style courant à l'oral et à l'écrit</a:t>
            </a:r>
          </a:p>
        </p:txBody>
      </p:sp>
      <p:grpSp>
        <p:nvGrpSpPr>
          <p:cNvPr id="26" name="Group 26"/>
          <p:cNvGrpSpPr/>
          <p:nvPr/>
        </p:nvGrpSpPr>
        <p:grpSpPr>
          <a:xfrm>
            <a:off x="11918602" y="4845992"/>
            <a:ext cx="5549170" cy="937355"/>
            <a:chOff x="0" y="0"/>
            <a:chExt cx="7398893" cy="1249807"/>
          </a:xfrm>
        </p:grpSpPr>
        <p:sp>
          <p:nvSpPr>
            <p:cNvPr id="27" name="Freeform 27" descr="preencoded.png"/>
            <p:cNvSpPr/>
            <p:nvPr/>
          </p:nvSpPr>
          <p:spPr>
            <a:xfrm>
              <a:off x="0" y="0"/>
              <a:ext cx="7398893" cy="1249807"/>
            </a:xfrm>
            <a:custGeom>
              <a:avLst/>
              <a:gdLst/>
              <a:ahLst/>
              <a:cxnLst/>
              <a:rect l="l" t="t" r="r" b="b"/>
              <a:pathLst>
                <a:path w="7398893" h="1249807">
                  <a:moveTo>
                    <a:pt x="0" y="0"/>
                  </a:moveTo>
                  <a:lnTo>
                    <a:pt x="7398893" y="0"/>
                  </a:lnTo>
                  <a:lnTo>
                    <a:pt x="7398893" y="1249807"/>
                  </a:lnTo>
                  <a:lnTo>
                    <a:pt x="0" y="1249807"/>
                  </a:lnTo>
                  <a:lnTo>
                    <a:pt x="0" y="0"/>
                  </a:lnTo>
                  <a:close/>
                </a:path>
              </a:pathLst>
            </a:custGeom>
            <a:blipFill>
              <a:blip r:embed="rId10"/>
              <a:stretch>
                <a:fillRect l="-2" r="-2"/>
              </a:stretch>
            </a:blipFill>
          </p:spPr>
        </p:sp>
      </p:grpSp>
      <p:sp>
        <p:nvSpPr>
          <p:cNvPr id="28" name="TextBox 28"/>
          <p:cNvSpPr txBox="1"/>
          <p:nvPr/>
        </p:nvSpPr>
        <p:spPr>
          <a:xfrm>
            <a:off x="12152859" y="5960417"/>
            <a:ext cx="2929086" cy="423267"/>
          </a:xfrm>
          <a:prstGeom prst="rect">
            <a:avLst/>
          </a:prstGeom>
        </p:spPr>
        <p:txBody>
          <a:bodyPr lIns="0" tIns="0" rIns="0" bIns="0" rtlCol="0" anchor="t">
            <a:spAutoFit/>
          </a:bodyPr>
          <a:lstStyle/>
          <a:p>
            <a:pPr algn="l">
              <a:lnSpc>
                <a:spcPts val="2874"/>
              </a:lnSpc>
            </a:pPr>
            <a:r>
              <a:rPr lang="en-US" sz="2249" b="1">
                <a:solidFill>
                  <a:srgbClr val="2A2742"/>
                </a:solidFill>
                <a:latin typeface="Arimo Bold"/>
                <a:ea typeface="Arimo Bold"/>
                <a:cs typeface="Arimo Bold"/>
                <a:sym typeface="Arimo Bold"/>
              </a:rPr>
              <a:t>L'intonation</a:t>
            </a:r>
          </a:p>
        </p:txBody>
      </p:sp>
      <p:sp>
        <p:nvSpPr>
          <p:cNvPr id="29" name="TextBox 29"/>
          <p:cNvSpPr txBox="1"/>
          <p:nvPr/>
        </p:nvSpPr>
        <p:spPr>
          <a:xfrm>
            <a:off x="12152859" y="6333679"/>
            <a:ext cx="5080695" cy="1315641"/>
          </a:xfrm>
          <a:prstGeom prst="rect">
            <a:avLst/>
          </a:prstGeom>
        </p:spPr>
        <p:txBody>
          <a:bodyPr lIns="0" tIns="0" rIns="0" bIns="0" rtlCol="0" anchor="t">
            <a:spAutoFit/>
          </a:bodyPr>
          <a:lstStyle/>
          <a:p>
            <a:pPr algn="l">
              <a:lnSpc>
                <a:spcPts val="2937"/>
              </a:lnSpc>
            </a:pPr>
            <a:r>
              <a:rPr lang="en-US" sz="1812">
                <a:solidFill>
                  <a:srgbClr val="2A2742"/>
                </a:solidFill>
                <a:latin typeface="Arimo"/>
                <a:ea typeface="Arimo"/>
                <a:cs typeface="Arimo"/>
                <a:sym typeface="Arimo"/>
              </a:rPr>
              <a:t>On utilise la même structure que la phrase déclarative, mais avec une intonation montante à la fin:</a:t>
            </a:r>
          </a:p>
        </p:txBody>
      </p:sp>
      <p:sp>
        <p:nvSpPr>
          <p:cNvPr id="30" name="TextBox 30"/>
          <p:cNvSpPr txBox="1"/>
          <p:nvPr/>
        </p:nvSpPr>
        <p:spPr>
          <a:xfrm>
            <a:off x="12152859" y="7599312"/>
            <a:ext cx="5080695" cy="565547"/>
          </a:xfrm>
          <a:prstGeom prst="rect">
            <a:avLst/>
          </a:prstGeom>
        </p:spPr>
        <p:txBody>
          <a:bodyPr lIns="0" tIns="0" rIns="0" bIns="0" rtlCol="0" anchor="t">
            <a:spAutoFit/>
          </a:bodyPr>
          <a:lstStyle/>
          <a:p>
            <a:pPr marL="355292" lvl="2" indent="-118431" algn="l">
              <a:lnSpc>
                <a:spcPts val="2937"/>
              </a:lnSpc>
              <a:buFont typeface="Arial"/>
              <a:buChar char="⚬"/>
            </a:pPr>
            <a:r>
              <a:rPr lang="en-US" sz="1812">
                <a:solidFill>
                  <a:srgbClr val="2A2742"/>
                </a:solidFill>
                <a:latin typeface="Arimo"/>
                <a:ea typeface="Arimo"/>
                <a:cs typeface="Arimo"/>
                <a:sym typeface="Arimo"/>
              </a:rPr>
              <a:t>Tu as un livre</a:t>
            </a:r>
            <a:r>
              <a:rPr lang="en-US" sz="1812" b="1">
                <a:solidFill>
                  <a:srgbClr val="2A2742"/>
                </a:solidFill>
                <a:latin typeface="Arimo Bold"/>
                <a:ea typeface="Arimo Bold"/>
                <a:cs typeface="Arimo Bold"/>
                <a:sym typeface="Arimo Bold"/>
              </a:rPr>
              <a:t>?</a:t>
            </a:r>
          </a:p>
        </p:txBody>
      </p:sp>
      <p:sp>
        <p:nvSpPr>
          <p:cNvPr id="31" name="TextBox 31"/>
          <p:cNvSpPr txBox="1"/>
          <p:nvPr/>
        </p:nvSpPr>
        <p:spPr>
          <a:xfrm>
            <a:off x="12152859" y="8056364"/>
            <a:ext cx="5080695" cy="565547"/>
          </a:xfrm>
          <a:prstGeom prst="rect">
            <a:avLst/>
          </a:prstGeom>
        </p:spPr>
        <p:txBody>
          <a:bodyPr lIns="0" tIns="0" rIns="0" bIns="0" rtlCol="0" anchor="t">
            <a:spAutoFit/>
          </a:bodyPr>
          <a:lstStyle/>
          <a:p>
            <a:pPr marL="355292" lvl="2" indent="-118431" algn="l">
              <a:lnSpc>
                <a:spcPts val="2937"/>
              </a:lnSpc>
              <a:buFont typeface="Arial"/>
              <a:buChar char="⚬"/>
            </a:pPr>
            <a:r>
              <a:rPr lang="en-US" sz="1812">
                <a:solidFill>
                  <a:srgbClr val="2A2742"/>
                </a:solidFill>
                <a:latin typeface="Arimo"/>
                <a:ea typeface="Arimo"/>
                <a:cs typeface="Arimo"/>
                <a:sym typeface="Arimo"/>
              </a:rPr>
              <a:t>Vous avez le temps</a:t>
            </a:r>
            <a:r>
              <a:rPr lang="en-US" sz="1812" b="1">
                <a:solidFill>
                  <a:srgbClr val="2A2742"/>
                </a:solidFill>
                <a:latin typeface="Arimo Bold"/>
                <a:ea typeface="Arimo Bold"/>
                <a:cs typeface="Arimo Bold"/>
                <a:sym typeface="Arimo Bold"/>
              </a:rPr>
              <a:t>?</a:t>
            </a:r>
          </a:p>
        </p:txBody>
      </p:sp>
      <p:sp>
        <p:nvSpPr>
          <p:cNvPr id="32" name="TextBox 32"/>
          <p:cNvSpPr txBox="1"/>
          <p:nvPr/>
        </p:nvSpPr>
        <p:spPr>
          <a:xfrm>
            <a:off x="12152859" y="8571905"/>
            <a:ext cx="5080695" cy="565547"/>
          </a:xfrm>
          <a:prstGeom prst="rect">
            <a:avLst/>
          </a:prstGeom>
        </p:spPr>
        <p:txBody>
          <a:bodyPr lIns="0" tIns="0" rIns="0" bIns="0" rtlCol="0" anchor="t">
            <a:spAutoFit/>
          </a:bodyPr>
          <a:lstStyle/>
          <a:p>
            <a:pPr algn="l">
              <a:lnSpc>
                <a:spcPts val="2937"/>
              </a:lnSpc>
            </a:pPr>
            <a:r>
              <a:rPr lang="en-US" sz="1812">
                <a:solidFill>
                  <a:srgbClr val="2A2742"/>
                </a:solidFill>
                <a:latin typeface="Arimo"/>
                <a:ea typeface="Arimo"/>
                <a:cs typeface="Arimo"/>
                <a:sym typeface="Arimo"/>
              </a:rPr>
              <a:t>Style très courant à l'oral</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sp>
        <p:nvSpPr>
          <p:cNvPr id="8" name="TextBox 8"/>
          <p:cNvSpPr txBox="1"/>
          <p:nvPr/>
        </p:nvSpPr>
        <p:spPr>
          <a:xfrm>
            <a:off x="909786" y="600521"/>
            <a:ext cx="11026825" cy="926604"/>
          </a:xfrm>
          <a:prstGeom prst="rect">
            <a:avLst/>
          </a:prstGeom>
        </p:spPr>
        <p:txBody>
          <a:bodyPr lIns="0" tIns="0" rIns="0" bIns="0" rtlCol="0" anchor="t">
            <a:spAutoFit/>
          </a:bodyPr>
          <a:lstStyle/>
          <a:p>
            <a:pPr algn="l">
              <a:lnSpc>
                <a:spcPts val="6373"/>
              </a:lnSpc>
            </a:pPr>
            <a:r>
              <a:rPr lang="en-US" sz="5062" b="1">
                <a:solidFill>
                  <a:srgbClr val="231971"/>
                </a:solidFill>
                <a:latin typeface="Arimo Bold"/>
                <a:ea typeface="Arimo Bold"/>
                <a:cs typeface="Arimo Bold"/>
                <a:sym typeface="Arimo Bold"/>
              </a:rPr>
              <a:t>Expressions Idiomatiques avec Avoir</a:t>
            </a:r>
          </a:p>
        </p:txBody>
      </p:sp>
      <p:grpSp>
        <p:nvGrpSpPr>
          <p:cNvPr id="9" name="Group 9"/>
          <p:cNvGrpSpPr/>
          <p:nvPr/>
        </p:nvGrpSpPr>
        <p:grpSpPr>
          <a:xfrm>
            <a:off x="909786" y="2046982"/>
            <a:ext cx="5272849" cy="5272849"/>
            <a:chOff x="0" y="0"/>
            <a:chExt cx="7030465" cy="7030465"/>
          </a:xfrm>
        </p:grpSpPr>
        <p:sp>
          <p:nvSpPr>
            <p:cNvPr id="10" name="Freeform 10" descr="preencoded.png"/>
            <p:cNvSpPr/>
            <p:nvPr/>
          </p:nvSpPr>
          <p:spPr>
            <a:xfrm>
              <a:off x="0" y="0"/>
              <a:ext cx="7030466" cy="7030466"/>
            </a:xfrm>
            <a:custGeom>
              <a:avLst/>
              <a:gdLst/>
              <a:ahLst/>
              <a:cxnLst/>
              <a:rect l="l" t="t" r="r" b="b"/>
              <a:pathLst>
                <a:path w="7030466" h="7030466">
                  <a:moveTo>
                    <a:pt x="0" y="0"/>
                  </a:moveTo>
                  <a:lnTo>
                    <a:pt x="7030466" y="0"/>
                  </a:lnTo>
                  <a:lnTo>
                    <a:pt x="7030466" y="7030466"/>
                  </a:lnTo>
                  <a:lnTo>
                    <a:pt x="0" y="7030466"/>
                  </a:lnTo>
                  <a:lnTo>
                    <a:pt x="0" y="0"/>
                  </a:lnTo>
                  <a:close/>
                </a:path>
              </a:pathLst>
            </a:custGeom>
            <a:blipFill>
              <a:blip r:embed="rId7"/>
              <a:stretch>
                <a:fillRect/>
              </a:stretch>
            </a:blipFill>
          </p:spPr>
        </p:sp>
      </p:grpSp>
      <p:sp>
        <p:nvSpPr>
          <p:cNvPr id="11" name="TextBox 11"/>
          <p:cNvSpPr txBox="1"/>
          <p:nvPr/>
        </p:nvSpPr>
        <p:spPr>
          <a:xfrm>
            <a:off x="909786" y="7522517"/>
            <a:ext cx="3249215" cy="463153"/>
          </a:xfrm>
          <a:prstGeom prst="rect">
            <a:avLst/>
          </a:prstGeom>
        </p:spPr>
        <p:txBody>
          <a:bodyPr lIns="0" tIns="0" rIns="0" bIns="0" rtlCol="0" anchor="t">
            <a:spAutoFit/>
          </a:bodyPr>
          <a:lstStyle/>
          <a:p>
            <a:pPr algn="l">
              <a:lnSpc>
                <a:spcPts val="3186"/>
              </a:lnSpc>
            </a:pPr>
            <a:r>
              <a:rPr lang="en-US" sz="2499" b="1">
                <a:solidFill>
                  <a:srgbClr val="2A2742"/>
                </a:solidFill>
                <a:latin typeface="Arimo Bold"/>
                <a:ea typeface="Arimo Bold"/>
                <a:cs typeface="Arimo Bold"/>
                <a:sym typeface="Arimo Bold"/>
              </a:rPr>
              <a:t>États physiques</a:t>
            </a:r>
          </a:p>
        </p:txBody>
      </p:sp>
      <p:sp>
        <p:nvSpPr>
          <p:cNvPr id="12" name="TextBox 12"/>
          <p:cNvSpPr txBox="1"/>
          <p:nvPr/>
        </p:nvSpPr>
        <p:spPr>
          <a:xfrm>
            <a:off x="909786" y="7970044"/>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faim</a:t>
            </a:r>
            <a:r>
              <a:rPr lang="en-US" sz="2000">
                <a:solidFill>
                  <a:srgbClr val="2A2742"/>
                </a:solidFill>
                <a:latin typeface="Arimo"/>
                <a:ea typeface="Arimo"/>
                <a:cs typeface="Arimo"/>
                <a:sym typeface="Arimo"/>
              </a:rPr>
              <a:t> - To be hungry</a:t>
            </a:r>
          </a:p>
        </p:txBody>
      </p:sp>
      <p:sp>
        <p:nvSpPr>
          <p:cNvPr id="13" name="TextBox 13"/>
          <p:cNvSpPr txBox="1"/>
          <p:nvPr/>
        </p:nvSpPr>
        <p:spPr>
          <a:xfrm>
            <a:off x="909786" y="8476952"/>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soif</a:t>
            </a:r>
            <a:r>
              <a:rPr lang="en-US" sz="2000">
                <a:solidFill>
                  <a:srgbClr val="2A2742"/>
                </a:solidFill>
                <a:latin typeface="Arimo"/>
                <a:ea typeface="Arimo"/>
                <a:cs typeface="Arimo"/>
                <a:sym typeface="Arimo"/>
              </a:rPr>
              <a:t> - To be thirsty</a:t>
            </a:r>
          </a:p>
        </p:txBody>
      </p:sp>
      <p:sp>
        <p:nvSpPr>
          <p:cNvPr id="14" name="TextBox 14"/>
          <p:cNvSpPr txBox="1"/>
          <p:nvPr/>
        </p:nvSpPr>
        <p:spPr>
          <a:xfrm>
            <a:off x="909786" y="8983861"/>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chaud</a:t>
            </a:r>
            <a:r>
              <a:rPr lang="en-US" sz="2000">
                <a:solidFill>
                  <a:srgbClr val="2A2742"/>
                </a:solidFill>
                <a:latin typeface="Arimo"/>
                <a:ea typeface="Arimo"/>
                <a:cs typeface="Arimo"/>
                <a:sym typeface="Arimo"/>
              </a:rPr>
              <a:t> - To be hot</a:t>
            </a:r>
          </a:p>
        </p:txBody>
      </p:sp>
      <p:sp>
        <p:nvSpPr>
          <p:cNvPr id="15" name="TextBox 15"/>
          <p:cNvSpPr txBox="1"/>
          <p:nvPr/>
        </p:nvSpPr>
        <p:spPr>
          <a:xfrm>
            <a:off x="909786" y="9490770"/>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froid</a:t>
            </a:r>
            <a:r>
              <a:rPr lang="en-US" sz="2000">
                <a:solidFill>
                  <a:srgbClr val="2A2742"/>
                </a:solidFill>
                <a:latin typeface="Arimo"/>
                <a:ea typeface="Arimo"/>
                <a:cs typeface="Arimo"/>
                <a:sym typeface="Arimo"/>
              </a:rPr>
              <a:t> - To be cold</a:t>
            </a:r>
          </a:p>
        </p:txBody>
      </p:sp>
      <p:grpSp>
        <p:nvGrpSpPr>
          <p:cNvPr id="16" name="Group 16"/>
          <p:cNvGrpSpPr/>
          <p:nvPr/>
        </p:nvGrpSpPr>
        <p:grpSpPr>
          <a:xfrm>
            <a:off x="6507510" y="2046982"/>
            <a:ext cx="5272849" cy="5272849"/>
            <a:chOff x="0" y="0"/>
            <a:chExt cx="7030465" cy="7030465"/>
          </a:xfrm>
        </p:grpSpPr>
        <p:sp>
          <p:nvSpPr>
            <p:cNvPr id="17" name="Freeform 17" descr="preencoded.png"/>
            <p:cNvSpPr/>
            <p:nvPr/>
          </p:nvSpPr>
          <p:spPr>
            <a:xfrm>
              <a:off x="0" y="0"/>
              <a:ext cx="7030466" cy="7030466"/>
            </a:xfrm>
            <a:custGeom>
              <a:avLst/>
              <a:gdLst/>
              <a:ahLst/>
              <a:cxnLst/>
              <a:rect l="l" t="t" r="r" b="b"/>
              <a:pathLst>
                <a:path w="7030466" h="7030466">
                  <a:moveTo>
                    <a:pt x="0" y="0"/>
                  </a:moveTo>
                  <a:lnTo>
                    <a:pt x="7030466" y="0"/>
                  </a:lnTo>
                  <a:lnTo>
                    <a:pt x="7030466" y="7030466"/>
                  </a:lnTo>
                  <a:lnTo>
                    <a:pt x="0" y="7030466"/>
                  </a:lnTo>
                  <a:lnTo>
                    <a:pt x="0" y="0"/>
                  </a:lnTo>
                  <a:close/>
                </a:path>
              </a:pathLst>
            </a:custGeom>
            <a:blipFill>
              <a:blip r:embed="rId8"/>
              <a:stretch>
                <a:fillRect/>
              </a:stretch>
            </a:blipFill>
          </p:spPr>
        </p:sp>
      </p:grpSp>
      <p:sp>
        <p:nvSpPr>
          <p:cNvPr id="18" name="TextBox 18"/>
          <p:cNvSpPr txBox="1"/>
          <p:nvPr/>
        </p:nvSpPr>
        <p:spPr>
          <a:xfrm>
            <a:off x="6507510" y="7522517"/>
            <a:ext cx="3249215" cy="463153"/>
          </a:xfrm>
          <a:prstGeom prst="rect">
            <a:avLst/>
          </a:prstGeom>
        </p:spPr>
        <p:txBody>
          <a:bodyPr lIns="0" tIns="0" rIns="0" bIns="0" rtlCol="0" anchor="t">
            <a:spAutoFit/>
          </a:bodyPr>
          <a:lstStyle/>
          <a:p>
            <a:pPr algn="l">
              <a:lnSpc>
                <a:spcPts val="3186"/>
              </a:lnSpc>
            </a:pPr>
            <a:r>
              <a:rPr lang="en-US" sz="2499" b="1">
                <a:solidFill>
                  <a:srgbClr val="2A2742"/>
                </a:solidFill>
                <a:latin typeface="Arimo Bold"/>
                <a:ea typeface="Arimo Bold"/>
                <a:cs typeface="Arimo Bold"/>
                <a:sym typeface="Arimo Bold"/>
              </a:rPr>
              <a:t>États émotionnels</a:t>
            </a:r>
          </a:p>
        </p:txBody>
      </p:sp>
      <p:sp>
        <p:nvSpPr>
          <p:cNvPr id="19" name="TextBox 19"/>
          <p:cNvSpPr txBox="1"/>
          <p:nvPr/>
        </p:nvSpPr>
        <p:spPr>
          <a:xfrm>
            <a:off x="6507510" y="7970044"/>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peur</a:t>
            </a:r>
            <a:r>
              <a:rPr lang="en-US" sz="2000">
                <a:solidFill>
                  <a:srgbClr val="2A2742"/>
                </a:solidFill>
                <a:latin typeface="Arimo"/>
                <a:ea typeface="Arimo"/>
                <a:cs typeface="Arimo"/>
                <a:sym typeface="Arimo"/>
              </a:rPr>
              <a:t> - To be afraid</a:t>
            </a:r>
          </a:p>
        </p:txBody>
      </p:sp>
      <p:sp>
        <p:nvSpPr>
          <p:cNvPr id="20" name="TextBox 20"/>
          <p:cNvSpPr txBox="1"/>
          <p:nvPr/>
        </p:nvSpPr>
        <p:spPr>
          <a:xfrm>
            <a:off x="6507510" y="8476952"/>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honte</a:t>
            </a:r>
            <a:r>
              <a:rPr lang="en-US" sz="2000">
                <a:solidFill>
                  <a:srgbClr val="2A2742"/>
                </a:solidFill>
                <a:latin typeface="Arimo"/>
                <a:ea typeface="Arimo"/>
                <a:cs typeface="Arimo"/>
                <a:sym typeface="Arimo"/>
              </a:rPr>
              <a:t> - To be ashamed</a:t>
            </a:r>
          </a:p>
        </p:txBody>
      </p:sp>
      <p:sp>
        <p:nvSpPr>
          <p:cNvPr id="21" name="TextBox 21"/>
          <p:cNvSpPr txBox="1"/>
          <p:nvPr/>
        </p:nvSpPr>
        <p:spPr>
          <a:xfrm>
            <a:off x="6507510" y="8983861"/>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envie de</a:t>
            </a:r>
            <a:r>
              <a:rPr lang="en-US" sz="2000">
                <a:solidFill>
                  <a:srgbClr val="2A2742"/>
                </a:solidFill>
                <a:latin typeface="Arimo"/>
                <a:ea typeface="Arimo"/>
                <a:cs typeface="Arimo"/>
                <a:sym typeface="Arimo"/>
              </a:rPr>
              <a:t> - To want to</a:t>
            </a:r>
          </a:p>
        </p:txBody>
      </p:sp>
      <p:sp>
        <p:nvSpPr>
          <p:cNvPr id="22" name="TextBox 22"/>
          <p:cNvSpPr txBox="1"/>
          <p:nvPr/>
        </p:nvSpPr>
        <p:spPr>
          <a:xfrm>
            <a:off x="6507510" y="9490770"/>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besoin de</a:t>
            </a:r>
            <a:r>
              <a:rPr lang="en-US" sz="2000">
                <a:solidFill>
                  <a:srgbClr val="2A2742"/>
                </a:solidFill>
                <a:latin typeface="Arimo"/>
                <a:ea typeface="Arimo"/>
                <a:cs typeface="Arimo"/>
                <a:sym typeface="Arimo"/>
              </a:rPr>
              <a:t> - To need</a:t>
            </a:r>
          </a:p>
        </p:txBody>
      </p:sp>
      <p:grpSp>
        <p:nvGrpSpPr>
          <p:cNvPr id="23" name="Group 23"/>
          <p:cNvGrpSpPr/>
          <p:nvPr/>
        </p:nvGrpSpPr>
        <p:grpSpPr>
          <a:xfrm>
            <a:off x="12105234" y="2046982"/>
            <a:ext cx="5272849" cy="5272849"/>
            <a:chOff x="0" y="0"/>
            <a:chExt cx="7030465" cy="7030465"/>
          </a:xfrm>
        </p:grpSpPr>
        <p:sp>
          <p:nvSpPr>
            <p:cNvPr id="24" name="Freeform 24" descr="preencoded.png"/>
            <p:cNvSpPr/>
            <p:nvPr/>
          </p:nvSpPr>
          <p:spPr>
            <a:xfrm>
              <a:off x="0" y="0"/>
              <a:ext cx="7030466" cy="7030466"/>
            </a:xfrm>
            <a:custGeom>
              <a:avLst/>
              <a:gdLst/>
              <a:ahLst/>
              <a:cxnLst/>
              <a:rect l="l" t="t" r="r" b="b"/>
              <a:pathLst>
                <a:path w="7030466" h="7030466">
                  <a:moveTo>
                    <a:pt x="0" y="0"/>
                  </a:moveTo>
                  <a:lnTo>
                    <a:pt x="7030466" y="0"/>
                  </a:lnTo>
                  <a:lnTo>
                    <a:pt x="7030466" y="7030466"/>
                  </a:lnTo>
                  <a:lnTo>
                    <a:pt x="0" y="7030466"/>
                  </a:lnTo>
                  <a:lnTo>
                    <a:pt x="0" y="0"/>
                  </a:lnTo>
                  <a:close/>
                </a:path>
              </a:pathLst>
            </a:custGeom>
            <a:blipFill>
              <a:blip r:embed="rId9"/>
              <a:stretch>
                <a:fillRect/>
              </a:stretch>
            </a:blipFill>
          </p:spPr>
        </p:sp>
      </p:grpSp>
      <p:sp>
        <p:nvSpPr>
          <p:cNvPr id="25" name="TextBox 25"/>
          <p:cNvSpPr txBox="1"/>
          <p:nvPr/>
        </p:nvSpPr>
        <p:spPr>
          <a:xfrm>
            <a:off x="12105234" y="7522517"/>
            <a:ext cx="3249215" cy="463153"/>
          </a:xfrm>
          <a:prstGeom prst="rect">
            <a:avLst/>
          </a:prstGeom>
        </p:spPr>
        <p:txBody>
          <a:bodyPr lIns="0" tIns="0" rIns="0" bIns="0" rtlCol="0" anchor="t">
            <a:spAutoFit/>
          </a:bodyPr>
          <a:lstStyle/>
          <a:p>
            <a:pPr algn="l">
              <a:lnSpc>
                <a:spcPts val="3186"/>
              </a:lnSpc>
            </a:pPr>
            <a:r>
              <a:rPr lang="en-US" sz="2499" b="1">
                <a:solidFill>
                  <a:srgbClr val="2A2742"/>
                </a:solidFill>
                <a:latin typeface="Arimo Bold"/>
                <a:ea typeface="Arimo Bold"/>
                <a:cs typeface="Arimo Bold"/>
                <a:sym typeface="Arimo Bold"/>
              </a:rPr>
              <a:t>Autres sensations</a:t>
            </a:r>
          </a:p>
        </p:txBody>
      </p:sp>
      <p:sp>
        <p:nvSpPr>
          <p:cNvPr id="26" name="TextBox 26"/>
          <p:cNvSpPr txBox="1"/>
          <p:nvPr/>
        </p:nvSpPr>
        <p:spPr>
          <a:xfrm>
            <a:off x="12105234" y="7970044"/>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sommeil</a:t>
            </a:r>
            <a:r>
              <a:rPr lang="en-US" sz="2000">
                <a:solidFill>
                  <a:srgbClr val="2A2742"/>
                </a:solidFill>
                <a:latin typeface="Arimo"/>
                <a:ea typeface="Arimo"/>
                <a:cs typeface="Arimo"/>
                <a:sym typeface="Arimo"/>
              </a:rPr>
              <a:t> - To be sleepy</a:t>
            </a:r>
          </a:p>
        </p:txBody>
      </p:sp>
      <p:sp>
        <p:nvSpPr>
          <p:cNvPr id="27" name="TextBox 27"/>
          <p:cNvSpPr txBox="1"/>
          <p:nvPr/>
        </p:nvSpPr>
        <p:spPr>
          <a:xfrm>
            <a:off x="12105234" y="8476952"/>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mal à</a:t>
            </a:r>
            <a:r>
              <a:rPr lang="en-US" sz="2000">
                <a:solidFill>
                  <a:srgbClr val="2A2742"/>
                </a:solidFill>
                <a:latin typeface="Arimo"/>
                <a:ea typeface="Arimo"/>
                <a:cs typeface="Arimo"/>
                <a:sym typeface="Arimo"/>
              </a:rPr>
              <a:t> - To have pain in</a:t>
            </a:r>
          </a:p>
        </p:txBody>
      </p:sp>
      <p:sp>
        <p:nvSpPr>
          <p:cNvPr id="28" name="TextBox 28"/>
          <p:cNvSpPr txBox="1"/>
          <p:nvPr/>
        </p:nvSpPr>
        <p:spPr>
          <a:xfrm>
            <a:off x="12105234" y="8983861"/>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de la chance</a:t>
            </a:r>
            <a:r>
              <a:rPr lang="en-US" sz="2000">
                <a:solidFill>
                  <a:srgbClr val="2A2742"/>
                </a:solidFill>
                <a:latin typeface="Arimo"/>
                <a:ea typeface="Arimo"/>
                <a:cs typeface="Arimo"/>
                <a:sym typeface="Arimo"/>
              </a:rPr>
              <a:t> - To be lucky</a:t>
            </a:r>
          </a:p>
        </p:txBody>
      </p:sp>
      <p:sp>
        <p:nvSpPr>
          <p:cNvPr id="29" name="TextBox 29"/>
          <p:cNvSpPr txBox="1"/>
          <p:nvPr/>
        </p:nvSpPr>
        <p:spPr>
          <a:xfrm>
            <a:off x="12105234" y="9490770"/>
            <a:ext cx="5272831" cy="587425"/>
          </a:xfrm>
          <a:prstGeom prst="rect">
            <a:avLst/>
          </a:prstGeom>
        </p:spPr>
        <p:txBody>
          <a:bodyPr lIns="0" tIns="0" rIns="0" bIns="0" rtlCol="0" anchor="t">
            <a:spAutoFit/>
          </a:bodyPr>
          <a:lstStyle/>
          <a:p>
            <a:pPr marL="392113" lvl="2" indent="-130704" algn="l">
              <a:lnSpc>
                <a:spcPts val="3250"/>
              </a:lnSpc>
              <a:buFont typeface="Arial"/>
              <a:buChar char="⚬"/>
            </a:pPr>
            <a:r>
              <a:rPr lang="en-US" sz="2000" b="1">
                <a:solidFill>
                  <a:srgbClr val="2A2742"/>
                </a:solidFill>
                <a:latin typeface="Arimo Bold"/>
                <a:ea typeface="Arimo Bold"/>
                <a:cs typeface="Arimo Bold"/>
                <a:sym typeface="Arimo Bold"/>
              </a:rPr>
              <a:t>Avoir raison/tort</a:t>
            </a:r>
            <a:r>
              <a:rPr lang="en-US" sz="2000">
                <a:solidFill>
                  <a:srgbClr val="2A2742"/>
                </a:solidFill>
                <a:latin typeface="Arimo"/>
                <a:ea typeface="Arimo"/>
                <a:cs typeface="Arimo"/>
                <a:sym typeface="Arimo"/>
              </a:rPr>
              <a:t> - To be right/wrong</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sp>
        <p:nvSpPr>
          <p:cNvPr id="8" name="TextBox 8"/>
          <p:cNvSpPr txBox="1"/>
          <p:nvPr/>
        </p:nvSpPr>
        <p:spPr>
          <a:xfrm>
            <a:off x="733276" y="480864"/>
            <a:ext cx="6246019" cy="750094"/>
          </a:xfrm>
          <a:prstGeom prst="rect">
            <a:avLst/>
          </a:prstGeom>
        </p:spPr>
        <p:txBody>
          <a:bodyPr lIns="0" tIns="0" rIns="0" bIns="0" rtlCol="0" anchor="t">
            <a:spAutoFit/>
          </a:bodyPr>
          <a:lstStyle/>
          <a:p>
            <a:pPr algn="l">
              <a:lnSpc>
                <a:spcPts val="5125"/>
              </a:lnSpc>
            </a:pPr>
            <a:r>
              <a:rPr lang="en-US" sz="4061" b="1">
                <a:solidFill>
                  <a:srgbClr val="231971"/>
                </a:solidFill>
                <a:latin typeface="Arimo Bold"/>
                <a:ea typeface="Arimo Bold"/>
                <a:cs typeface="Arimo Bold"/>
                <a:sym typeface="Arimo Bold"/>
              </a:rPr>
              <a:t>Avoir pour Exprimer l'Âge</a:t>
            </a:r>
          </a:p>
        </p:txBody>
      </p:sp>
      <p:sp>
        <p:nvSpPr>
          <p:cNvPr id="9" name="TextBox 9"/>
          <p:cNvSpPr txBox="1"/>
          <p:nvPr/>
        </p:nvSpPr>
        <p:spPr>
          <a:xfrm>
            <a:off x="733276" y="1716435"/>
            <a:ext cx="5076230" cy="431006"/>
          </a:xfrm>
          <a:prstGeom prst="rect">
            <a:avLst/>
          </a:prstGeom>
        </p:spPr>
        <p:txBody>
          <a:bodyPr lIns="0" tIns="0" rIns="0" bIns="0" rtlCol="0" anchor="t">
            <a:spAutoFit/>
          </a:bodyPr>
          <a:lstStyle/>
          <a:p>
            <a:pPr algn="l">
              <a:lnSpc>
                <a:spcPts val="3062"/>
              </a:lnSpc>
            </a:pPr>
            <a:r>
              <a:rPr lang="en-US" sz="2436" b="1">
                <a:solidFill>
                  <a:srgbClr val="231971"/>
                </a:solidFill>
                <a:latin typeface="Arimo Bold"/>
                <a:ea typeface="Arimo Bold"/>
                <a:cs typeface="Arimo Bold"/>
                <a:sym typeface="Arimo Bold"/>
              </a:rPr>
              <a:t>Construction: avoir + nombre + ans</a:t>
            </a:r>
          </a:p>
        </p:txBody>
      </p:sp>
      <p:sp>
        <p:nvSpPr>
          <p:cNvPr id="10" name="TextBox 10"/>
          <p:cNvSpPr txBox="1"/>
          <p:nvPr/>
        </p:nvSpPr>
        <p:spPr>
          <a:xfrm>
            <a:off x="733276" y="2185392"/>
            <a:ext cx="8155186" cy="841772"/>
          </a:xfrm>
          <a:prstGeom prst="rect">
            <a:avLst/>
          </a:prstGeom>
        </p:spPr>
        <p:txBody>
          <a:bodyPr lIns="0" tIns="0" rIns="0" bIns="0" rtlCol="0" anchor="t">
            <a:spAutoFit/>
          </a:bodyPr>
          <a:lstStyle/>
          <a:p>
            <a:pPr algn="l">
              <a:lnSpc>
                <a:spcPts val="2625"/>
              </a:lnSpc>
            </a:pPr>
            <a:r>
              <a:rPr lang="en-US" sz="1625">
                <a:solidFill>
                  <a:srgbClr val="2A2742"/>
                </a:solidFill>
                <a:latin typeface="Arimo"/>
                <a:ea typeface="Arimo"/>
                <a:cs typeface="Arimo"/>
                <a:sym typeface="Arimo"/>
              </a:rPr>
              <a:t>En français, contrairement à l'anglais où l'on utilise le verbe "être" (to be), on utilise le verbe "avoir" pour exprimer l'âge d'une personne.</a:t>
            </a:r>
          </a:p>
        </p:txBody>
      </p:sp>
      <p:sp>
        <p:nvSpPr>
          <p:cNvPr id="11" name="Freeform 11"/>
          <p:cNvSpPr/>
          <p:nvPr/>
        </p:nvSpPr>
        <p:spPr>
          <a:xfrm>
            <a:off x="718989" y="3248471"/>
            <a:ext cx="8183784" cy="2193322"/>
          </a:xfrm>
          <a:custGeom>
            <a:avLst/>
            <a:gdLst/>
            <a:ahLst/>
            <a:cxnLst/>
            <a:rect l="l" t="t" r="r" b="b"/>
            <a:pathLst>
              <a:path w="8183784" h="2193322">
                <a:moveTo>
                  <a:pt x="0" y="0"/>
                </a:moveTo>
                <a:lnTo>
                  <a:pt x="8183784" y="0"/>
                </a:lnTo>
                <a:lnTo>
                  <a:pt x="8183784" y="2193322"/>
                </a:lnTo>
                <a:lnTo>
                  <a:pt x="0" y="219332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2" name="TextBox 12"/>
          <p:cNvSpPr txBox="1"/>
          <p:nvPr/>
        </p:nvSpPr>
        <p:spPr>
          <a:xfrm>
            <a:off x="971252" y="3462635"/>
            <a:ext cx="2619077" cy="365521"/>
          </a:xfrm>
          <a:prstGeom prst="rect">
            <a:avLst/>
          </a:prstGeom>
        </p:spPr>
        <p:txBody>
          <a:bodyPr lIns="0" tIns="0" rIns="0" bIns="0" rtlCol="0" anchor="t">
            <a:spAutoFit/>
          </a:bodyPr>
          <a:lstStyle/>
          <a:p>
            <a:pPr algn="l">
              <a:lnSpc>
                <a:spcPts val="2562"/>
              </a:lnSpc>
            </a:pPr>
            <a:r>
              <a:rPr lang="en-US" sz="2000" b="1">
                <a:solidFill>
                  <a:srgbClr val="2A2742"/>
                </a:solidFill>
                <a:latin typeface="Arimo Bold"/>
                <a:ea typeface="Arimo Bold"/>
                <a:cs typeface="Arimo Bold"/>
                <a:sym typeface="Arimo Bold"/>
              </a:rPr>
              <a:t>Affirmations</a:t>
            </a:r>
          </a:p>
        </p:txBody>
      </p:sp>
      <p:sp>
        <p:nvSpPr>
          <p:cNvPr id="13" name="TextBox 13"/>
          <p:cNvSpPr txBox="1"/>
          <p:nvPr/>
        </p:nvSpPr>
        <p:spPr>
          <a:xfrm>
            <a:off x="971252" y="3866109"/>
            <a:ext cx="7679234" cy="506611"/>
          </a:xfrm>
          <a:prstGeom prst="rect">
            <a:avLst/>
          </a:prstGeom>
        </p:spPr>
        <p:txBody>
          <a:bodyPr lIns="0" tIns="0" rIns="0" bIns="0" rtlCol="0" anchor="t">
            <a:spAutoFit/>
          </a:bodyPr>
          <a:lstStyle/>
          <a:p>
            <a:pPr marL="318591" lvl="2" indent="-106197" algn="l">
              <a:lnSpc>
                <a:spcPts val="2625"/>
              </a:lnSpc>
              <a:buFont typeface="Arial"/>
              <a:buChar char="⚬"/>
            </a:pPr>
            <a:r>
              <a:rPr lang="en-US" sz="1625" b="1">
                <a:solidFill>
                  <a:srgbClr val="2A2742"/>
                </a:solidFill>
                <a:latin typeface="Arimo Bold"/>
                <a:ea typeface="Arimo Bold"/>
                <a:cs typeface="Arimo Bold"/>
                <a:sym typeface="Arimo Bold"/>
              </a:rPr>
              <a:t>J'ai 18 ans</a:t>
            </a:r>
            <a:r>
              <a:rPr lang="en-US" sz="1625">
                <a:solidFill>
                  <a:srgbClr val="2A2742"/>
                </a:solidFill>
                <a:latin typeface="Arimo"/>
                <a:ea typeface="Arimo"/>
                <a:cs typeface="Arimo"/>
                <a:sym typeface="Arimo"/>
              </a:rPr>
              <a:t> - I am 18 years old</a:t>
            </a:r>
          </a:p>
        </p:txBody>
      </p:sp>
      <p:sp>
        <p:nvSpPr>
          <p:cNvPr id="14" name="TextBox 14"/>
          <p:cNvSpPr txBox="1"/>
          <p:nvPr/>
        </p:nvSpPr>
        <p:spPr>
          <a:xfrm>
            <a:off x="971252" y="4274492"/>
            <a:ext cx="7679234" cy="506611"/>
          </a:xfrm>
          <a:prstGeom prst="rect">
            <a:avLst/>
          </a:prstGeom>
        </p:spPr>
        <p:txBody>
          <a:bodyPr lIns="0" tIns="0" rIns="0" bIns="0" rtlCol="0" anchor="t">
            <a:spAutoFit/>
          </a:bodyPr>
          <a:lstStyle/>
          <a:p>
            <a:pPr marL="318591" lvl="2" indent="-106197" algn="l">
              <a:lnSpc>
                <a:spcPts val="2625"/>
              </a:lnSpc>
              <a:buFont typeface="Arial"/>
              <a:buChar char="⚬"/>
            </a:pPr>
            <a:r>
              <a:rPr lang="en-US" sz="1625" b="1">
                <a:solidFill>
                  <a:srgbClr val="2A2742"/>
                </a:solidFill>
                <a:latin typeface="Arimo Bold"/>
                <a:ea typeface="Arimo Bold"/>
                <a:cs typeface="Arimo Bold"/>
                <a:sym typeface="Arimo Bold"/>
              </a:rPr>
              <a:t>Elle a 25 ans</a:t>
            </a:r>
            <a:r>
              <a:rPr lang="en-US" sz="1625">
                <a:solidFill>
                  <a:srgbClr val="2A2742"/>
                </a:solidFill>
                <a:latin typeface="Arimo"/>
                <a:ea typeface="Arimo"/>
                <a:cs typeface="Arimo"/>
                <a:sym typeface="Arimo"/>
              </a:rPr>
              <a:t> - She is 25 years old</a:t>
            </a:r>
          </a:p>
        </p:txBody>
      </p:sp>
      <p:sp>
        <p:nvSpPr>
          <p:cNvPr id="15" name="TextBox 15"/>
          <p:cNvSpPr txBox="1"/>
          <p:nvPr/>
        </p:nvSpPr>
        <p:spPr>
          <a:xfrm>
            <a:off x="971252" y="4682877"/>
            <a:ext cx="7679234" cy="506611"/>
          </a:xfrm>
          <a:prstGeom prst="rect">
            <a:avLst/>
          </a:prstGeom>
        </p:spPr>
        <p:txBody>
          <a:bodyPr lIns="0" tIns="0" rIns="0" bIns="0" rtlCol="0" anchor="t">
            <a:spAutoFit/>
          </a:bodyPr>
          <a:lstStyle/>
          <a:p>
            <a:pPr marL="318591" lvl="2" indent="-106197" algn="l">
              <a:lnSpc>
                <a:spcPts val="2625"/>
              </a:lnSpc>
              <a:buFont typeface="Arial"/>
              <a:buChar char="⚬"/>
            </a:pPr>
            <a:r>
              <a:rPr lang="en-US" sz="1625" b="1">
                <a:solidFill>
                  <a:srgbClr val="2A2742"/>
                </a:solidFill>
                <a:latin typeface="Arimo Bold"/>
                <a:ea typeface="Arimo Bold"/>
                <a:cs typeface="Arimo Bold"/>
                <a:sym typeface="Arimo Bold"/>
              </a:rPr>
              <a:t>Nous avons 30 ans</a:t>
            </a:r>
            <a:r>
              <a:rPr lang="en-US" sz="1625">
                <a:solidFill>
                  <a:srgbClr val="2A2742"/>
                </a:solidFill>
                <a:latin typeface="Arimo"/>
                <a:ea typeface="Arimo"/>
                <a:cs typeface="Arimo"/>
                <a:sym typeface="Arimo"/>
              </a:rPr>
              <a:t> - We are 30 years old</a:t>
            </a:r>
          </a:p>
        </p:txBody>
      </p:sp>
      <p:sp>
        <p:nvSpPr>
          <p:cNvPr id="16" name="Freeform 16"/>
          <p:cNvSpPr/>
          <p:nvPr/>
        </p:nvSpPr>
        <p:spPr>
          <a:xfrm>
            <a:off x="718989" y="5622577"/>
            <a:ext cx="8183784" cy="2193322"/>
          </a:xfrm>
          <a:custGeom>
            <a:avLst/>
            <a:gdLst/>
            <a:ahLst/>
            <a:cxnLst/>
            <a:rect l="l" t="t" r="r" b="b"/>
            <a:pathLst>
              <a:path w="8183784" h="2193322">
                <a:moveTo>
                  <a:pt x="0" y="0"/>
                </a:moveTo>
                <a:lnTo>
                  <a:pt x="8183784" y="0"/>
                </a:lnTo>
                <a:lnTo>
                  <a:pt x="8183784" y="2193322"/>
                </a:lnTo>
                <a:lnTo>
                  <a:pt x="0" y="219332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7" name="TextBox 17"/>
          <p:cNvSpPr txBox="1"/>
          <p:nvPr/>
        </p:nvSpPr>
        <p:spPr>
          <a:xfrm>
            <a:off x="971252" y="5836741"/>
            <a:ext cx="2619077" cy="365521"/>
          </a:xfrm>
          <a:prstGeom prst="rect">
            <a:avLst/>
          </a:prstGeom>
        </p:spPr>
        <p:txBody>
          <a:bodyPr lIns="0" tIns="0" rIns="0" bIns="0" rtlCol="0" anchor="t">
            <a:spAutoFit/>
          </a:bodyPr>
          <a:lstStyle/>
          <a:p>
            <a:pPr algn="l">
              <a:lnSpc>
                <a:spcPts val="2562"/>
              </a:lnSpc>
            </a:pPr>
            <a:r>
              <a:rPr lang="en-US" sz="2000" b="1">
                <a:solidFill>
                  <a:srgbClr val="2A2742"/>
                </a:solidFill>
                <a:latin typeface="Arimo Bold"/>
                <a:ea typeface="Arimo Bold"/>
                <a:cs typeface="Arimo Bold"/>
                <a:sym typeface="Arimo Bold"/>
              </a:rPr>
              <a:t>Questions</a:t>
            </a:r>
          </a:p>
        </p:txBody>
      </p:sp>
      <p:sp>
        <p:nvSpPr>
          <p:cNvPr id="18" name="TextBox 18"/>
          <p:cNvSpPr txBox="1"/>
          <p:nvPr/>
        </p:nvSpPr>
        <p:spPr>
          <a:xfrm>
            <a:off x="971252" y="6240215"/>
            <a:ext cx="7679234" cy="506611"/>
          </a:xfrm>
          <a:prstGeom prst="rect">
            <a:avLst/>
          </a:prstGeom>
        </p:spPr>
        <p:txBody>
          <a:bodyPr lIns="0" tIns="0" rIns="0" bIns="0" rtlCol="0" anchor="t">
            <a:spAutoFit/>
          </a:bodyPr>
          <a:lstStyle/>
          <a:p>
            <a:pPr marL="318591" lvl="2" indent="-106197" algn="l">
              <a:lnSpc>
                <a:spcPts val="2625"/>
              </a:lnSpc>
              <a:buFont typeface="Arial"/>
              <a:buChar char="⚬"/>
            </a:pPr>
            <a:r>
              <a:rPr lang="en-US" sz="1625" b="1">
                <a:solidFill>
                  <a:srgbClr val="2A2742"/>
                </a:solidFill>
                <a:latin typeface="Arimo Bold"/>
                <a:ea typeface="Arimo Bold"/>
                <a:cs typeface="Arimo Bold"/>
                <a:sym typeface="Arimo Bold"/>
              </a:rPr>
              <a:t>Quel âge as-tu?</a:t>
            </a:r>
            <a:r>
              <a:rPr lang="en-US" sz="1625">
                <a:solidFill>
                  <a:srgbClr val="2A2742"/>
                </a:solidFill>
                <a:latin typeface="Arimo"/>
                <a:ea typeface="Arimo"/>
                <a:cs typeface="Arimo"/>
                <a:sym typeface="Arimo"/>
              </a:rPr>
              <a:t> - How old are you?</a:t>
            </a:r>
          </a:p>
        </p:txBody>
      </p:sp>
      <p:sp>
        <p:nvSpPr>
          <p:cNvPr id="19" name="TextBox 19"/>
          <p:cNvSpPr txBox="1"/>
          <p:nvPr/>
        </p:nvSpPr>
        <p:spPr>
          <a:xfrm>
            <a:off x="971252" y="6648599"/>
            <a:ext cx="7679234" cy="506611"/>
          </a:xfrm>
          <a:prstGeom prst="rect">
            <a:avLst/>
          </a:prstGeom>
        </p:spPr>
        <p:txBody>
          <a:bodyPr lIns="0" tIns="0" rIns="0" bIns="0" rtlCol="0" anchor="t">
            <a:spAutoFit/>
          </a:bodyPr>
          <a:lstStyle/>
          <a:p>
            <a:pPr marL="318591" lvl="2" indent="-106197" algn="l">
              <a:lnSpc>
                <a:spcPts val="2625"/>
              </a:lnSpc>
              <a:buFont typeface="Arial"/>
              <a:buChar char="⚬"/>
            </a:pPr>
            <a:r>
              <a:rPr lang="en-US" sz="1625" b="1">
                <a:solidFill>
                  <a:srgbClr val="2A2742"/>
                </a:solidFill>
                <a:latin typeface="Arimo Bold"/>
                <a:ea typeface="Arimo Bold"/>
                <a:cs typeface="Arimo Bold"/>
                <a:sym typeface="Arimo Bold"/>
              </a:rPr>
              <a:t>Quel âge a-t-il?</a:t>
            </a:r>
            <a:r>
              <a:rPr lang="en-US" sz="1625">
                <a:solidFill>
                  <a:srgbClr val="2A2742"/>
                </a:solidFill>
                <a:latin typeface="Arimo"/>
                <a:ea typeface="Arimo"/>
                <a:cs typeface="Arimo"/>
                <a:sym typeface="Arimo"/>
              </a:rPr>
              <a:t> - How old is he?</a:t>
            </a:r>
          </a:p>
        </p:txBody>
      </p:sp>
      <p:sp>
        <p:nvSpPr>
          <p:cNvPr id="20" name="TextBox 20"/>
          <p:cNvSpPr txBox="1"/>
          <p:nvPr/>
        </p:nvSpPr>
        <p:spPr>
          <a:xfrm>
            <a:off x="971252" y="7056984"/>
            <a:ext cx="7679234" cy="506611"/>
          </a:xfrm>
          <a:prstGeom prst="rect">
            <a:avLst/>
          </a:prstGeom>
        </p:spPr>
        <p:txBody>
          <a:bodyPr lIns="0" tIns="0" rIns="0" bIns="0" rtlCol="0" anchor="t">
            <a:spAutoFit/>
          </a:bodyPr>
          <a:lstStyle/>
          <a:p>
            <a:pPr marL="318591" lvl="2" indent="-106197" algn="l">
              <a:lnSpc>
                <a:spcPts val="2625"/>
              </a:lnSpc>
              <a:buFont typeface="Arial"/>
              <a:buChar char="⚬"/>
            </a:pPr>
            <a:r>
              <a:rPr lang="en-US" sz="1625" b="1">
                <a:solidFill>
                  <a:srgbClr val="2A2742"/>
                </a:solidFill>
                <a:latin typeface="Arimo Bold"/>
                <a:ea typeface="Arimo Bold"/>
                <a:cs typeface="Arimo Bold"/>
                <a:sym typeface="Arimo Bold"/>
              </a:rPr>
              <a:t>Quel âge ont-ils?</a:t>
            </a:r>
            <a:r>
              <a:rPr lang="en-US" sz="1625">
                <a:solidFill>
                  <a:srgbClr val="2A2742"/>
                </a:solidFill>
                <a:latin typeface="Arimo"/>
                <a:ea typeface="Arimo"/>
                <a:cs typeface="Arimo"/>
                <a:sym typeface="Arimo"/>
              </a:rPr>
              <a:t> - How old are they?</a:t>
            </a:r>
          </a:p>
        </p:txBody>
      </p:sp>
      <p:grpSp>
        <p:nvGrpSpPr>
          <p:cNvPr id="21" name="Group 21"/>
          <p:cNvGrpSpPr/>
          <p:nvPr/>
        </p:nvGrpSpPr>
        <p:grpSpPr>
          <a:xfrm>
            <a:off x="9409062" y="1780729"/>
            <a:ext cx="8155209" cy="8155209"/>
            <a:chOff x="0" y="0"/>
            <a:chExt cx="10873612" cy="10873612"/>
          </a:xfrm>
        </p:grpSpPr>
        <p:sp>
          <p:nvSpPr>
            <p:cNvPr id="22" name="Freeform 22" descr="preencoded.png"/>
            <p:cNvSpPr/>
            <p:nvPr/>
          </p:nvSpPr>
          <p:spPr>
            <a:xfrm>
              <a:off x="0" y="0"/>
              <a:ext cx="10873613" cy="10873613"/>
            </a:xfrm>
            <a:custGeom>
              <a:avLst/>
              <a:gdLst/>
              <a:ahLst/>
              <a:cxnLst/>
              <a:rect l="l" t="t" r="r" b="b"/>
              <a:pathLst>
                <a:path w="10873613" h="10873613">
                  <a:moveTo>
                    <a:pt x="0" y="0"/>
                  </a:moveTo>
                  <a:lnTo>
                    <a:pt x="10873613" y="0"/>
                  </a:lnTo>
                  <a:lnTo>
                    <a:pt x="10873613" y="10873613"/>
                  </a:lnTo>
                  <a:lnTo>
                    <a:pt x="0" y="10873613"/>
                  </a:lnTo>
                  <a:lnTo>
                    <a:pt x="0" y="0"/>
                  </a:lnTo>
                  <a:close/>
                </a:path>
              </a:pathLst>
            </a:custGeom>
            <a:blipFill>
              <a:blip r:embed="rId9"/>
              <a:stretch>
                <a:fillRect/>
              </a:stretch>
            </a:blipFill>
          </p:spPr>
        </p:sp>
      </p:grpSp>
      <p:sp>
        <p:nvSpPr>
          <p:cNvPr id="23" name="TextBox 23"/>
          <p:cNvSpPr txBox="1"/>
          <p:nvPr/>
        </p:nvSpPr>
        <p:spPr>
          <a:xfrm>
            <a:off x="9409062" y="10000060"/>
            <a:ext cx="8155186" cy="841772"/>
          </a:xfrm>
          <a:prstGeom prst="rect">
            <a:avLst/>
          </a:prstGeom>
        </p:spPr>
        <p:txBody>
          <a:bodyPr lIns="0" tIns="0" rIns="0" bIns="0" rtlCol="0" anchor="t">
            <a:spAutoFit/>
          </a:bodyPr>
          <a:lstStyle/>
          <a:p>
            <a:pPr algn="l">
              <a:lnSpc>
                <a:spcPts val="2625"/>
              </a:lnSpc>
            </a:pPr>
            <a:r>
              <a:rPr lang="en-US" sz="1625">
                <a:solidFill>
                  <a:srgbClr val="2A2742"/>
                </a:solidFill>
                <a:latin typeface="Arimo"/>
                <a:ea typeface="Arimo"/>
                <a:cs typeface="Arimo"/>
                <a:sym typeface="Arimo"/>
              </a:rPr>
              <a:t>Cette construction est invariable et essentielle dans les conversations courantes pour se présenter ou parler d'autres personnes.</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descr="preencoded.png"/>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lnTo>
                    <a:pt x="0" y="0"/>
                  </a:lnTo>
                  <a:close/>
                </a:path>
              </a:pathLst>
            </a:custGeom>
            <a:blipFill>
              <a:blip r:embed="rId4"/>
              <a:stretch>
                <a:fillRect/>
              </a:stretch>
            </a:blipFill>
          </p:spPr>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AFA">
                <a:alpha val="81176"/>
              </a:srgbClr>
            </a:solidFill>
          </p:spPr>
        </p:sp>
      </p:grpSp>
      <p:grpSp>
        <p:nvGrpSpPr>
          <p:cNvPr id="6" name="Group 6"/>
          <p:cNvGrpSpPr/>
          <p:nvPr/>
        </p:nvGrpSpPr>
        <p:grpSpPr>
          <a:xfrm>
            <a:off x="16049019" y="9686925"/>
            <a:ext cx="2153221" cy="514350"/>
            <a:chOff x="0" y="0"/>
            <a:chExt cx="2870962" cy="685800"/>
          </a:xfrm>
        </p:grpSpPr>
        <p:sp>
          <p:nvSpPr>
            <p:cNvPr id="7" name="Freeform 7" descr="preencoded.png">
              <a:hlinkClick r:id="rId5" tooltip="https://gamma.app/?utm_source=made-with-gamma"/>
            </p:cNvPr>
            <p:cNvSpPr/>
            <p:nvPr/>
          </p:nvSpPr>
          <p:spPr>
            <a:xfrm>
              <a:off x="0" y="0"/>
              <a:ext cx="2870962" cy="685800"/>
            </a:xfrm>
            <a:custGeom>
              <a:avLst/>
              <a:gdLst/>
              <a:ahLst/>
              <a:cxnLst/>
              <a:rect l="l" t="t" r="r" b="b"/>
              <a:pathLst>
                <a:path w="2870962" h="685800">
                  <a:moveTo>
                    <a:pt x="0" y="0"/>
                  </a:moveTo>
                  <a:lnTo>
                    <a:pt x="2870962" y="0"/>
                  </a:lnTo>
                  <a:lnTo>
                    <a:pt x="2870962" y="685800"/>
                  </a:lnTo>
                  <a:lnTo>
                    <a:pt x="0" y="685800"/>
                  </a:lnTo>
                  <a:lnTo>
                    <a:pt x="0" y="0"/>
                  </a:lnTo>
                  <a:close/>
                </a:path>
              </a:pathLst>
            </a:custGeom>
            <a:blipFill>
              <a:blip r:embed="rId6"/>
              <a:stretch>
                <a:fillRect l="-82" r="-82"/>
              </a:stretch>
            </a:blipFill>
          </p:spPr>
        </p:sp>
      </p:grpSp>
      <p:sp>
        <p:nvSpPr>
          <p:cNvPr id="8" name="TextBox 8"/>
          <p:cNvSpPr txBox="1"/>
          <p:nvPr/>
        </p:nvSpPr>
        <p:spPr>
          <a:xfrm>
            <a:off x="657671" y="440531"/>
            <a:ext cx="7714952" cy="663476"/>
          </a:xfrm>
          <a:prstGeom prst="rect">
            <a:avLst/>
          </a:prstGeom>
        </p:spPr>
        <p:txBody>
          <a:bodyPr lIns="0" tIns="0" rIns="0" bIns="0" rtlCol="0" anchor="t">
            <a:spAutoFit/>
          </a:bodyPr>
          <a:lstStyle/>
          <a:p>
            <a:pPr algn="l">
              <a:lnSpc>
                <a:spcPts val="4562"/>
              </a:lnSpc>
            </a:pPr>
            <a:r>
              <a:rPr lang="en-US" sz="3686" b="1">
                <a:solidFill>
                  <a:srgbClr val="231971"/>
                </a:solidFill>
                <a:latin typeface="Arimo Bold"/>
                <a:ea typeface="Arimo Bold"/>
                <a:cs typeface="Arimo Bold"/>
                <a:sym typeface="Arimo Bold"/>
              </a:rPr>
              <a:t>L'Expression Impersonnelle « Il y a »</a:t>
            </a:r>
          </a:p>
        </p:txBody>
      </p:sp>
      <p:sp>
        <p:nvSpPr>
          <p:cNvPr id="9" name="TextBox 9"/>
          <p:cNvSpPr txBox="1"/>
          <p:nvPr/>
        </p:nvSpPr>
        <p:spPr>
          <a:xfrm>
            <a:off x="657671" y="1412081"/>
            <a:ext cx="8257134" cy="443508"/>
          </a:xfrm>
          <a:prstGeom prst="rect">
            <a:avLst/>
          </a:prstGeom>
        </p:spPr>
        <p:txBody>
          <a:bodyPr lIns="0" tIns="0" rIns="0" bIns="0" rtlCol="0" anchor="t">
            <a:spAutoFit/>
          </a:bodyPr>
          <a:lstStyle/>
          <a:p>
            <a:pPr algn="l">
              <a:lnSpc>
                <a:spcPts val="2312"/>
              </a:lnSpc>
            </a:pPr>
            <a:r>
              <a:rPr lang="en-US" sz="1437">
                <a:solidFill>
                  <a:srgbClr val="2A2742"/>
                </a:solidFill>
                <a:latin typeface="Arimo"/>
                <a:ea typeface="Arimo"/>
                <a:cs typeface="Arimo"/>
                <a:sym typeface="Arimo"/>
              </a:rPr>
              <a:t>L'expression "il y a" est dérivée du verbe avoir. Elle signifie "there is" ou "there are" en anglais.</a:t>
            </a:r>
          </a:p>
        </p:txBody>
      </p:sp>
      <p:sp>
        <p:nvSpPr>
          <p:cNvPr id="10" name="TextBox 10"/>
          <p:cNvSpPr txBox="1"/>
          <p:nvPr/>
        </p:nvSpPr>
        <p:spPr>
          <a:xfrm>
            <a:off x="657671" y="1986260"/>
            <a:ext cx="2348954" cy="350639"/>
          </a:xfrm>
          <a:prstGeom prst="rect">
            <a:avLst/>
          </a:prstGeom>
        </p:spPr>
        <p:txBody>
          <a:bodyPr lIns="0" tIns="0" rIns="0" bIns="0" rtlCol="0" anchor="t">
            <a:spAutoFit/>
          </a:bodyPr>
          <a:lstStyle/>
          <a:p>
            <a:pPr algn="l">
              <a:lnSpc>
                <a:spcPts val="2249"/>
              </a:lnSpc>
            </a:pPr>
            <a:r>
              <a:rPr lang="en-US" sz="1812" b="1">
                <a:solidFill>
                  <a:srgbClr val="231971"/>
                </a:solidFill>
                <a:latin typeface="Arimo Bold"/>
                <a:ea typeface="Arimo Bold"/>
                <a:cs typeface="Arimo Bold"/>
                <a:sym typeface="Arimo Bold"/>
              </a:rPr>
              <a:t>Usages principaux</a:t>
            </a:r>
          </a:p>
        </p:txBody>
      </p:sp>
      <p:sp>
        <p:nvSpPr>
          <p:cNvPr id="11" name="TextBox 11"/>
          <p:cNvSpPr txBox="1"/>
          <p:nvPr/>
        </p:nvSpPr>
        <p:spPr>
          <a:xfrm>
            <a:off x="657671" y="2381845"/>
            <a:ext cx="8257134" cy="443508"/>
          </a:xfrm>
          <a:prstGeom prst="rect">
            <a:avLst/>
          </a:prstGeom>
        </p:spPr>
        <p:txBody>
          <a:bodyPr lIns="0" tIns="0" rIns="0" bIns="0" rtlCol="0" anchor="t">
            <a:spAutoFit/>
          </a:bodyPr>
          <a:lstStyle/>
          <a:p>
            <a:pPr marL="281771" lvl="2" indent="-93924" algn="l">
              <a:lnSpc>
                <a:spcPts val="2312"/>
              </a:lnSpc>
              <a:buFont typeface="Arial"/>
              <a:buChar char="⚬"/>
            </a:pPr>
            <a:r>
              <a:rPr lang="en-US" sz="1437">
                <a:solidFill>
                  <a:srgbClr val="2A2742"/>
                </a:solidFill>
                <a:latin typeface="Arimo"/>
                <a:ea typeface="Arimo"/>
                <a:cs typeface="Arimo"/>
                <a:sym typeface="Arimo"/>
              </a:rPr>
              <a:t>Indiquer l'existence: </a:t>
            </a:r>
            <a:r>
              <a:rPr lang="en-US" sz="1437" b="1">
                <a:solidFill>
                  <a:srgbClr val="2A2742"/>
                </a:solidFill>
                <a:latin typeface="Arimo Bold"/>
                <a:ea typeface="Arimo Bold"/>
                <a:cs typeface="Arimo Bold"/>
                <a:sym typeface="Arimo Bold"/>
              </a:rPr>
              <a:t>Il y a</a:t>
            </a:r>
            <a:r>
              <a:rPr lang="en-US" sz="1437">
                <a:solidFill>
                  <a:srgbClr val="2A2742"/>
                </a:solidFill>
                <a:latin typeface="Arimo"/>
                <a:ea typeface="Arimo"/>
                <a:cs typeface="Arimo"/>
                <a:sym typeface="Arimo"/>
              </a:rPr>
              <a:t> une pharmacie près d'ici.</a:t>
            </a:r>
          </a:p>
        </p:txBody>
      </p:sp>
      <p:sp>
        <p:nvSpPr>
          <p:cNvPr id="12" name="TextBox 12"/>
          <p:cNvSpPr txBox="1"/>
          <p:nvPr/>
        </p:nvSpPr>
        <p:spPr>
          <a:xfrm>
            <a:off x="657671" y="2748111"/>
            <a:ext cx="8257134" cy="443508"/>
          </a:xfrm>
          <a:prstGeom prst="rect">
            <a:avLst/>
          </a:prstGeom>
        </p:spPr>
        <p:txBody>
          <a:bodyPr lIns="0" tIns="0" rIns="0" bIns="0" rtlCol="0" anchor="t">
            <a:spAutoFit/>
          </a:bodyPr>
          <a:lstStyle/>
          <a:p>
            <a:pPr marL="281771" lvl="2" indent="-93924" algn="l">
              <a:lnSpc>
                <a:spcPts val="2312"/>
              </a:lnSpc>
              <a:buFont typeface="Arial"/>
              <a:buChar char="⚬"/>
            </a:pPr>
            <a:r>
              <a:rPr lang="en-US" sz="1437">
                <a:solidFill>
                  <a:srgbClr val="2A2742"/>
                </a:solidFill>
                <a:latin typeface="Arimo"/>
                <a:ea typeface="Arimo"/>
                <a:cs typeface="Arimo"/>
                <a:sym typeface="Arimo"/>
              </a:rPr>
              <a:t>Exprimer la distance: </a:t>
            </a:r>
            <a:r>
              <a:rPr lang="en-US" sz="1437" b="1">
                <a:solidFill>
                  <a:srgbClr val="2A2742"/>
                </a:solidFill>
                <a:latin typeface="Arimo Bold"/>
                <a:ea typeface="Arimo Bold"/>
                <a:cs typeface="Arimo Bold"/>
                <a:sym typeface="Arimo Bold"/>
              </a:rPr>
              <a:t>Il y a</a:t>
            </a:r>
            <a:r>
              <a:rPr lang="en-US" sz="1437">
                <a:solidFill>
                  <a:srgbClr val="2A2742"/>
                </a:solidFill>
                <a:latin typeface="Arimo"/>
                <a:ea typeface="Arimo"/>
                <a:cs typeface="Arimo"/>
                <a:sym typeface="Arimo"/>
              </a:rPr>
              <a:t> 5 kilomètres jusqu'à la plage.</a:t>
            </a:r>
          </a:p>
        </p:txBody>
      </p:sp>
      <p:sp>
        <p:nvSpPr>
          <p:cNvPr id="13" name="TextBox 13"/>
          <p:cNvSpPr txBox="1"/>
          <p:nvPr/>
        </p:nvSpPr>
        <p:spPr>
          <a:xfrm>
            <a:off x="657671" y="3114377"/>
            <a:ext cx="8257134" cy="443508"/>
          </a:xfrm>
          <a:prstGeom prst="rect">
            <a:avLst/>
          </a:prstGeom>
        </p:spPr>
        <p:txBody>
          <a:bodyPr lIns="0" tIns="0" rIns="0" bIns="0" rtlCol="0" anchor="t">
            <a:spAutoFit/>
          </a:bodyPr>
          <a:lstStyle/>
          <a:p>
            <a:pPr marL="281771" lvl="2" indent="-93924" algn="l">
              <a:lnSpc>
                <a:spcPts val="2312"/>
              </a:lnSpc>
              <a:buFont typeface="Arial"/>
              <a:buChar char="⚬"/>
            </a:pPr>
            <a:r>
              <a:rPr lang="en-US" sz="1437">
                <a:solidFill>
                  <a:srgbClr val="2A2742"/>
                </a:solidFill>
                <a:latin typeface="Arimo"/>
                <a:ea typeface="Arimo"/>
                <a:cs typeface="Arimo"/>
                <a:sym typeface="Arimo"/>
              </a:rPr>
              <a:t>Parler du temps écoulé: </a:t>
            </a:r>
            <a:r>
              <a:rPr lang="en-US" sz="1437" b="1">
                <a:solidFill>
                  <a:srgbClr val="2A2742"/>
                </a:solidFill>
                <a:latin typeface="Arimo Bold"/>
                <a:ea typeface="Arimo Bold"/>
                <a:cs typeface="Arimo Bold"/>
                <a:sym typeface="Arimo Bold"/>
              </a:rPr>
              <a:t>Il y a</a:t>
            </a:r>
            <a:r>
              <a:rPr lang="en-US" sz="1437">
                <a:solidFill>
                  <a:srgbClr val="2A2742"/>
                </a:solidFill>
                <a:latin typeface="Arimo"/>
                <a:ea typeface="Arimo"/>
                <a:cs typeface="Arimo"/>
                <a:sym typeface="Arimo"/>
              </a:rPr>
              <a:t> trois ans que j'étudie le français.</a:t>
            </a:r>
          </a:p>
        </p:txBody>
      </p:sp>
      <p:sp>
        <p:nvSpPr>
          <p:cNvPr id="14" name="TextBox 14"/>
          <p:cNvSpPr txBox="1"/>
          <p:nvPr/>
        </p:nvSpPr>
        <p:spPr>
          <a:xfrm>
            <a:off x="657671" y="3688556"/>
            <a:ext cx="2348954" cy="350639"/>
          </a:xfrm>
          <a:prstGeom prst="rect">
            <a:avLst/>
          </a:prstGeom>
        </p:spPr>
        <p:txBody>
          <a:bodyPr lIns="0" tIns="0" rIns="0" bIns="0" rtlCol="0" anchor="t">
            <a:spAutoFit/>
          </a:bodyPr>
          <a:lstStyle/>
          <a:p>
            <a:pPr algn="l">
              <a:lnSpc>
                <a:spcPts val="2249"/>
              </a:lnSpc>
            </a:pPr>
            <a:r>
              <a:rPr lang="en-US" sz="1812" b="1">
                <a:solidFill>
                  <a:srgbClr val="231971"/>
                </a:solidFill>
                <a:latin typeface="Arimo Bold"/>
                <a:ea typeface="Arimo Bold"/>
                <a:cs typeface="Arimo Bold"/>
                <a:sym typeface="Arimo Bold"/>
              </a:rPr>
              <a:t>Forme négative</a:t>
            </a:r>
          </a:p>
        </p:txBody>
      </p:sp>
      <p:sp>
        <p:nvSpPr>
          <p:cNvPr id="15" name="TextBox 15"/>
          <p:cNvSpPr txBox="1"/>
          <p:nvPr/>
        </p:nvSpPr>
        <p:spPr>
          <a:xfrm>
            <a:off x="657671" y="4084141"/>
            <a:ext cx="8257134" cy="443508"/>
          </a:xfrm>
          <a:prstGeom prst="rect">
            <a:avLst/>
          </a:prstGeom>
        </p:spPr>
        <p:txBody>
          <a:bodyPr lIns="0" tIns="0" rIns="0" bIns="0" rtlCol="0" anchor="t">
            <a:spAutoFit/>
          </a:bodyPr>
          <a:lstStyle/>
          <a:p>
            <a:pPr algn="l">
              <a:lnSpc>
                <a:spcPts val="2312"/>
              </a:lnSpc>
            </a:pPr>
            <a:r>
              <a:rPr lang="en-US" sz="1437" b="1">
                <a:solidFill>
                  <a:srgbClr val="2A2742"/>
                </a:solidFill>
                <a:latin typeface="Arimo Bold"/>
                <a:ea typeface="Arimo Bold"/>
                <a:cs typeface="Arimo Bold"/>
                <a:sym typeface="Arimo Bold"/>
              </a:rPr>
              <a:t>Il n'y a pas de</a:t>
            </a:r>
            <a:r>
              <a:rPr lang="en-US" sz="1437">
                <a:solidFill>
                  <a:srgbClr val="2A2742"/>
                </a:solidFill>
                <a:latin typeface="Arimo"/>
                <a:ea typeface="Arimo"/>
                <a:cs typeface="Arimo"/>
                <a:sym typeface="Arimo"/>
              </a:rPr>
              <a:t> bus le dimanche. (There is no bus on Sunday.)</a:t>
            </a:r>
          </a:p>
        </p:txBody>
      </p:sp>
      <p:grpSp>
        <p:nvGrpSpPr>
          <p:cNvPr id="16" name="Group 16"/>
          <p:cNvGrpSpPr/>
          <p:nvPr/>
        </p:nvGrpSpPr>
        <p:grpSpPr>
          <a:xfrm>
            <a:off x="9382720" y="1597224"/>
            <a:ext cx="8257127" cy="8257127"/>
            <a:chOff x="0" y="0"/>
            <a:chExt cx="11009503" cy="11009503"/>
          </a:xfrm>
        </p:grpSpPr>
        <p:sp>
          <p:nvSpPr>
            <p:cNvPr id="17" name="Freeform 17" descr="preencoded.png"/>
            <p:cNvSpPr/>
            <p:nvPr/>
          </p:nvSpPr>
          <p:spPr>
            <a:xfrm>
              <a:off x="0" y="0"/>
              <a:ext cx="11009503" cy="11009503"/>
            </a:xfrm>
            <a:custGeom>
              <a:avLst/>
              <a:gdLst/>
              <a:ahLst/>
              <a:cxnLst/>
              <a:rect l="l" t="t" r="r" b="b"/>
              <a:pathLst>
                <a:path w="11009503" h="11009503">
                  <a:moveTo>
                    <a:pt x="0" y="0"/>
                  </a:moveTo>
                  <a:lnTo>
                    <a:pt x="11009503" y="0"/>
                  </a:lnTo>
                  <a:lnTo>
                    <a:pt x="11009503" y="11009503"/>
                  </a:lnTo>
                  <a:lnTo>
                    <a:pt x="0" y="11009503"/>
                  </a:lnTo>
                  <a:lnTo>
                    <a:pt x="0" y="0"/>
                  </a:lnTo>
                  <a:close/>
                </a:path>
              </a:pathLst>
            </a:custGeom>
            <a:blipFill>
              <a:blip r:embed="rId7"/>
              <a:stretch>
                <a:fillRect/>
              </a:stretch>
            </a:blipFill>
          </p:spPr>
        </p:sp>
      </p:grpSp>
      <p:sp>
        <p:nvSpPr>
          <p:cNvPr id="18" name="TextBox 18"/>
          <p:cNvSpPr txBox="1"/>
          <p:nvPr/>
        </p:nvSpPr>
        <p:spPr>
          <a:xfrm>
            <a:off x="9382720" y="10008542"/>
            <a:ext cx="2416522" cy="350639"/>
          </a:xfrm>
          <a:prstGeom prst="rect">
            <a:avLst/>
          </a:prstGeom>
        </p:spPr>
        <p:txBody>
          <a:bodyPr lIns="0" tIns="0" rIns="0" bIns="0" rtlCol="0" anchor="t">
            <a:spAutoFit/>
          </a:bodyPr>
          <a:lstStyle/>
          <a:p>
            <a:pPr algn="l">
              <a:lnSpc>
                <a:spcPts val="2249"/>
              </a:lnSpc>
            </a:pPr>
            <a:r>
              <a:rPr lang="en-US" sz="1812" b="1">
                <a:solidFill>
                  <a:srgbClr val="231971"/>
                </a:solidFill>
                <a:latin typeface="Arimo Bold"/>
                <a:ea typeface="Arimo Bold"/>
                <a:cs typeface="Arimo Bold"/>
                <a:sym typeface="Arimo Bold"/>
              </a:rPr>
              <a:t>Questions avec "il y a"</a:t>
            </a:r>
          </a:p>
        </p:txBody>
      </p:sp>
      <p:sp>
        <p:nvSpPr>
          <p:cNvPr id="19" name="TextBox 19"/>
          <p:cNvSpPr txBox="1"/>
          <p:nvPr/>
        </p:nvSpPr>
        <p:spPr>
          <a:xfrm>
            <a:off x="9382720" y="10404127"/>
            <a:ext cx="8257134" cy="443507"/>
          </a:xfrm>
          <a:prstGeom prst="rect">
            <a:avLst/>
          </a:prstGeom>
        </p:spPr>
        <p:txBody>
          <a:bodyPr lIns="0" tIns="0" rIns="0" bIns="0" rtlCol="0" anchor="t">
            <a:spAutoFit/>
          </a:bodyPr>
          <a:lstStyle/>
          <a:p>
            <a:pPr marL="281771" lvl="2" indent="-93924" algn="l">
              <a:lnSpc>
                <a:spcPts val="2312"/>
              </a:lnSpc>
              <a:buFont typeface="Arial"/>
              <a:buChar char="⚬"/>
            </a:pPr>
            <a:r>
              <a:rPr lang="en-US" sz="1437" b="1">
                <a:solidFill>
                  <a:srgbClr val="2A2742"/>
                </a:solidFill>
                <a:latin typeface="Arimo Bold"/>
                <a:ea typeface="Arimo Bold"/>
                <a:cs typeface="Arimo Bold"/>
                <a:sym typeface="Arimo Bold"/>
              </a:rPr>
              <a:t>Est-ce qu'il y a</a:t>
            </a:r>
            <a:r>
              <a:rPr lang="en-US" sz="1437">
                <a:solidFill>
                  <a:srgbClr val="2A2742"/>
                </a:solidFill>
                <a:latin typeface="Arimo"/>
                <a:ea typeface="Arimo"/>
                <a:cs typeface="Arimo"/>
                <a:sym typeface="Arimo"/>
              </a:rPr>
              <a:t> un restaurant près d'ici?</a:t>
            </a:r>
          </a:p>
        </p:txBody>
      </p:sp>
      <p:sp>
        <p:nvSpPr>
          <p:cNvPr id="20" name="TextBox 20"/>
          <p:cNvSpPr txBox="1"/>
          <p:nvPr/>
        </p:nvSpPr>
        <p:spPr>
          <a:xfrm>
            <a:off x="9382720" y="10770394"/>
            <a:ext cx="8257134" cy="443507"/>
          </a:xfrm>
          <a:prstGeom prst="rect">
            <a:avLst/>
          </a:prstGeom>
        </p:spPr>
        <p:txBody>
          <a:bodyPr lIns="0" tIns="0" rIns="0" bIns="0" rtlCol="0" anchor="t">
            <a:spAutoFit/>
          </a:bodyPr>
          <a:lstStyle/>
          <a:p>
            <a:pPr marL="281771" lvl="2" indent="-93924" algn="l">
              <a:lnSpc>
                <a:spcPts val="2312"/>
              </a:lnSpc>
              <a:buFont typeface="Arial"/>
              <a:buChar char="⚬"/>
            </a:pPr>
            <a:r>
              <a:rPr lang="en-US" sz="1437" b="1">
                <a:solidFill>
                  <a:srgbClr val="2A2742"/>
                </a:solidFill>
                <a:latin typeface="Arimo Bold"/>
                <a:ea typeface="Arimo Bold"/>
                <a:cs typeface="Arimo Bold"/>
                <a:sym typeface="Arimo Bold"/>
              </a:rPr>
              <a:t>Y a-t-il</a:t>
            </a:r>
            <a:r>
              <a:rPr lang="en-US" sz="1437">
                <a:solidFill>
                  <a:srgbClr val="2A2742"/>
                </a:solidFill>
                <a:latin typeface="Arimo"/>
                <a:ea typeface="Arimo"/>
                <a:cs typeface="Arimo"/>
                <a:sym typeface="Arimo"/>
              </a:rPr>
              <a:t> un médecin dans la salle?</a:t>
            </a:r>
          </a:p>
        </p:txBody>
      </p:sp>
      <p:sp>
        <p:nvSpPr>
          <p:cNvPr id="21" name="TextBox 21"/>
          <p:cNvSpPr txBox="1"/>
          <p:nvPr/>
        </p:nvSpPr>
        <p:spPr>
          <a:xfrm>
            <a:off x="9382720" y="11136660"/>
            <a:ext cx="8257134" cy="443507"/>
          </a:xfrm>
          <a:prstGeom prst="rect">
            <a:avLst/>
          </a:prstGeom>
        </p:spPr>
        <p:txBody>
          <a:bodyPr lIns="0" tIns="0" rIns="0" bIns="0" rtlCol="0" anchor="t">
            <a:spAutoFit/>
          </a:bodyPr>
          <a:lstStyle/>
          <a:p>
            <a:pPr marL="281771" lvl="2" indent="-93924" algn="l">
              <a:lnSpc>
                <a:spcPts val="2312"/>
              </a:lnSpc>
              <a:buFont typeface="Arial"/>
              <a:buChar char="⚬"/>
            </a:pPr>
            <a:r>
              <a:rPr lang="en-US" sz="1437" b="1">
                <a:solidFill>
                  <a:srgbClr val="2A2742"/>
                </a:solidFill>
                <a:latin typeface="Arimo Bold"/>
                <a:ea typeface="Arimo Bold"/>
                <a:cs typeface="Arimo Bold"/>
                <a:sym typeface="Arimo Bold"/>
              </a:rPr>
              <a:t>Combien y a-t-il</a:t>
            </a:r>
            <a:r>
              <a:rPr lang="en-US" sz="1437">
                <a:solidFill>
                  <a:srgbClr val="2A2742"/>
                </a:solidFill>
                <a:latin typeface="Arimo"/>
                <a:ea typeface="Arimo"/>
                <a:cs typeface="Arimo"/>
                <a:sym typeface="Arimo"/>
              </a:rPr>
              <a:t> d'étudiants dans la classe?</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LMS_API_VERSION" val="SCORM 2004 (4th edition)"/>
  <p:tag name="ISPRING_ULTRA_SCORM_COURCE_TITLE" val="Lapadat Raluca_Le-Verbe-Avoir-en-Francais.pptx"/>
  <p:tag name="ISPRING_ULTRA_SCORM_COURSE_ID" val="B7860453-DB7A-4D26-A2D6-8E13AA16D23E"/>
  <p:tag name="ISPRING_CMI5_LAUNCH_METHOD" val="any window"/>
  <p:tag name="ISPRING_SCORM_ENDPOINT" val="&lt;endpoint&gt;&lt;enable&gt;0&lt;/enable&gt;&lt;lrs&gt;https://&lt;/lrs&gt;&lt;auth&gt;0&lt;/auth&gt;&lt;login&gt;&lt;/login&gt;&lt;password&gt;&lt;/password&gt;&lt;key&gt;&lt;/key&gt;&lt;name&gt;&lt;/name&gt;&lt;email&gt;&lt;/email&gt;&lt;/endpoint&gt;&#10;"/>
  <p:tag name="ISPRING_SCORM_RATE_SLIDES" val="1"/>
  <p:tag name="ISPRINGCLOUDFOLDERID" val="1"/>
  <p:tag name="ISPRINGONLINEFOLDERID" val="1"/>
  <p:tag name="ISPRING_OUTPUT_FOLDER" val="[[&quot;\uFFFDPlv{C0268CDB-0315-45D1-81D9-C94D2AAF7E06}&quot;,&quot;C:\\Users\\Lenovo\\Downloads&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free&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quot;uploadSources&quot;:true}}"/>
  <p:tag name="ISPRING_SCORM_RATE_QUIZZES" val="0"/>
  <p:tag name="ISPRING_SCORM_PASSING_SCORE" val="100.000000"/>
  <p:tag name="ISPRING_PRESENTATION_TITLE" val="Lapadat Raluca_Le-Verbe-Avoir-en-Francais.pptx"/>
</p:tagLst>
</file>

<file path=ppt/tags/tag10.xml><?xml version="1.0" encoding="utf-8"?>
<p:tagLst xmlns:a="http://schemas.openxmlformats.org/drawingml/2006/main" xmlns:r="http://schemas.openxmlformats.org/officeDocument/2006/relationships" xmlns:p="http://schemas.openxmlformats.org/presentationml/2006/main">
  <p:tag name="GENSWF_SLIDE_UID" val="{5C6805E2-6F60-48B7-B26A-81C53DB4747E}:264"/>
</p:tagLst>
</file>

<file path=ppt/tags/tag11.xml><?xml version="1.0" encoding="utf-8"?>
<p:tagLst xmlns:a="http://schemas.openxmlformats.org/drawingml/2006/main" xmlns:r="http://schemas.openxmlformats.org/officeDocument/2006/relationships" xmlns:p="http://schemas.openxmlformats.org/presentationml/2006/main">
  <p:tag name="GENSWF_SLIDE_UID" val="{C92B7010-D0C9-4F0A-874E-58A3FF8EB00E}:265"/>
</p:tagLst>
</file>

<file path=ppt/tags/tag12.xml><?xml version="1.0" encoding="utf-8"?>
<p:tagLst xmlns:a="http://schemas.openxmlformats.org/drawingml/2006/main" xmlns:r="http://schemas.openxmlformats.org/officeDocument/2006/relationships" xmlns:p="http://schemas.openxmlformats.org/presentationml/2006/main">
  <p:tag name="GENSWF_SLIDE_UID" val="{D7DFAE4D-9FAD-47DF-AB68-CC91FB4FF6BA}:266"/>
</p:tagLst>
</file>

<file path=ppt/tags/tag2.xml><?xml version="1.0" encoding="utf-8"?>
<p:tagLst xmlns:a="http://schemas.openxmlformats.org/drawingml/2006/main" xmlns:r="http://schemas.openxmlformats.org/officeDocument/2006/relationships" xmlns:p="http://schemas.openxmlformats.org/presentationml/2006/main">
  <p:tag name="GENSWF_SLIDE_UID" val="{795A9278-99C2-4881-A869-7A3491FA91DF}:256"/>
</p:tagLst>
</file>

<file path=ppt/tags/tag3.xml><?xml version="1.0" encoding="utf-8"?>
<p:tagLst xmlns:a="http://schemas.openxmlformats.org/drawingml/2006/main" xmlns:r="http://schemas.openxmlformats.org/officeDocument/2006/relationships" xmlns:p="http://schemas.openxmlformats.org/presentationml/2006/main">
  <p:tag name="GENSWF_SLIDE_UID" val="{0EEC508D-E932-4624-8578-B21ED07B1DDA}:257"/>
</p:tagLst>
</file>

<file path=ppt/tags/tag4.xml><?xml version="1.0" encoding="utf-8"?>
<p:tagLst xmlns:a="http://schemas.openxmlformats.org/drawingml/2006/main" xmlns:r="http://schemas.openxmlformats.org/officeDocument/2006/relationships" xmlns:p="http://schemas.openxmlformats.org/presentationml/2006/main">
  <p:tag name="GENSWF_SLIDE_UID" val="{F352FC36-9DB8-46E8-B8B5-05EE8785BC50}:258"/>
</p:tagLst>
</file>

<file path=ppt/tags/tag5.xml><?xml version="1.0" encoding="utf-8"?>
<p:tagLst xmlns:a="http://schemas.openxmlformats.org/drawingml/2006/main" xmlns:r="http://schemas.openxmlformats.org/officeDocument/2006/relationships" xmlns:p="http://schemas.openxmlformats.org/presentationml/2006/main">
  <p:tag name="GENSWF_SLIDE_UID" val="{BB416548-6907-4892-BC04-9250CFC21BCE}:259"/>
</p:tagLst>
</file>

<file path=ppt/tags/tag6.xml><?xml version="1.0" encoding="utf-8"?>
<p:tagLst xmlns:a="http://schemas.openxmlformats.org/drawingml/2006/main" xmlns:r="http://schemas.openxmlformats.org/officeDocument/2006/relationships" xmlns:p="http://schemas.openxmlformats.org/presentationml/2006/main">
  <p:tag name="GENSWF_SLIDE_UID" val="{0735B627-ED40-480E-BF06-520B9F83AF7D}:260"/>
</p:tagLst>
</file>

<file path=ppt/tags/tag7.xml><?xml version="1.0" encoding="utf-8"?>
<p:tagLst xmlns:a="http://schemas.openxmlformats.org/drawingml/2006/main" xmlns:r="http://schemas.openxmlformats.org/officeDocument/2006/relationships" xmlns:p="http://schemas.openxmlformats.org/presentationml/2006/main">
  <p:tag name="GENSWF_SLIDE_UID" val="{CF8324C6-56B6-46E3-BBA4-DB95CA03588E}:261"/>
</p:tagLst>
</file>

<file path=ppt/tags/tag8.xml><?xml version="1.0" encoding="utf-8"?>
<p:tagLst xmlns:a="http://schemas.openxmlformats.org/drawingml/2006/main" xmlns:r="http://schemas.openxmlformats.org/officeDocument/2006/relationships" xmlns:p="http://schemas.openxmlformats.org/presentationml/2006/main">
  <p:tag name="GENSWF_SLIDE_UID" val="{C6F78347-7D38-4892-A59E-D0F0C7A2B081}:262"/>
</p:tagLst>
</file>

<file path=ppt/tags/tag9.xml><?xml version="1.0" encoding="utf-8"?>
<p:tagLst xmlns:a="http://schemas.openxmlformats.org/drawingml/2006/main" xmlns:r="http://schemas.openxmlformats.org/officeDocument/2006/relationships" xmlns:p="http://schemas.openxmlformats.org/presentationml/2006/main">
  <p:tag name="GENSWF_SLIDE_UID" val="{A60ABE8F-6EDB-4555-9C03-F492C05889EC}:26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1093</Words>
  <Application>Microsoft Office PowerPoint</Application>
  <PresentationFormat>Custom</PresentationFormat>
  <Paragraphs>200</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Arimo Bold</vt:lpstr>
      <vt:lpstr>Calibri</vt:lpstr>
      <vt:lpstr>Arial</vt:lpstr>
      <vt:lpstr>Arimo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Lapadat Raluca_Le-Verbe-Avoir-en-Francais.pptx</dc:title>
  <cp:lastModifiedBy>Lenovo</cp:lastModifiedBy>
  <cp:revision>3</cp:revision>
  <dcterms:created xsi:type="dcterms:W3CDTF">2006-08-16T00:00:00Z</dcterms:created>
  <dcterms:modified xsi:type="dcterms:W3CDTF">2025-11-04T11:10:22Z</dcterms:modified>
  <dc:identifier>DAGwuDV7pxY</dc:identifier>
</cp:coreProperties>
</file>