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8288000" cy="10287000"/>
  <p:notesSz cx="6858000" cy="9144000"/>
  <p:embeddedFontLst>
    <p:embeddedFont>
      <p:font typeface="Rabbits Bro" panose="02000506020000020003" charset="0"/>
      <p:regular r:id="rId11"/>
    </p:embeddedFont>
    <p:embeddedFont>
      <p:font typeface="Slabo" panose="02060503030505020404" charset="0"/>
      <p:regular r:id="rId12"/>
    </p:embeddedFont>
  </p:embeddedFontLst>
  <p:custDataLst>
    <p:tags r:id="rId13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 varScale="1">
        <p:scale>
          <a:sx n="48" d="100"/>
          <a:sy n="48" d="100"/>
        </p:scale>
        <p:origin x="780" y="5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CC1DE51-C8AB-4C6D-A39F-FA38AC50590C}" type="datetimeFigureOut">
              <a:rPr lang="ro-RO" smtClean="0"/>
              <a:t>04.11.2025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E29028-97F7-4AC5-8621-44E5967680C9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34234864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E29028-97F7-4AC5-8621-44E5967680C9}" type="slidenum">
              <a:rPr lang="ro-RO" smtClean="0"/>
              <a:t>1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17961678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11/4/2025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11/4/2025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11/4/2025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11/4/2025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Relationship Id="rId6" Type="http://schemas.openxmlformats.org/officeDocument/2006/relationships/image" Target="../media/image3.svg"/><Relationship Id="rId11" Type="http://schemas.openxmlformats.org/officeDocument/2006/relationships/image" Target="../media/image8.svg"/><Relationship Id="rId5" Type="http://schemas.openxmlformats.org/officeDocument/2006/relationships/image" Target="../media/image2.png"/><Relationship Id="rId10" Type="http://schemas.openxmlformats.org/officeDocument/2006/relationships/image" Target="../media/image7.png"/><Relationship Id="rId4" Type="http://schemas.openxmlformats.org/officeDocument/2006/relationships/image" Target="../media/image1.png"/><Relationship Id="rId9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2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Relationship Id="rId6" Type="http://schemas.openxmlformats.org/officeDocument/2006/relationships/image" Target="../media/image11.png"/><Relationship Id="rId5" Type="http://schemas.openxmlformats.org/officeDocument/2006/relationships/image" Target="../media/image10.svg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1.png"/><Relationship Id="rId7" Type="http://schemas.openxmlformats.org/officeDocument/2006/relationships/image" Target="../media/image14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Relationship Id="rId6" Type="http://schemas.openxmlformats.org/officeDocument/2006/relationships/image" Target="../media/image13.png"/><Relationship Id="rId5" Type="http://schemas.openxmlformats.org/officeDocument/2006/relationships/image" Target="../media/image10.svg"/><Relationship Id="rId4" Type="http://schemas.openxmlformats.org/officeDocument/2006/relationships/image" Target="../media/image9.png"/><Relationship Id="rId9" Type="http://schemas.openxmlformats.org/officeDocument/2006/relationships/image" Target="../media/image1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20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5.xml"/><Relationship Id="rId6" Type="http://schemas.openxmlformats.org/officeDocument/2006/relationships/image" Target="../media/image19.png"/><Relationship Id="rId5" Type="http://schemas.openxmlformats.org/officeDocument/2006/relationships/image" Target="../media/image18.svg"/><Relationship Id="rId4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image" Target="../media/image1.png"/><Relationship Id="rId7" Type="http://schemas.openxmlformats.org/officeDocument/2006/relationships/image" Target="../media/image20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.xml"/><Relationship Id="rId6" Type="http://schemas.openxmlformats.org/officeDocument/2006/relationships/image" Target="../media/image21.png"/><Relationship Id="rId5" Type="http://schemas.openxmlformats.org/officeDocument/2006/relationships/image" Target="../media/image18.svg"/><Relationship Id="rId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26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7.xml"/><Relationship Id="rId6" Type="http://schemas.openxmlformats.org/officeDocument/2006/relationships/image" Target="../media/image25.png"/><Relationship Id="rId5" Type="http://schemas.openxmlformats.org/officeDocument/2006/relationships/image" Target="../media/image24.svg"/><Relationship Id="rId4" Type="http://schemas.openxmlformats.org/officeDocument/2006/relationships/image" Target="../media/image2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8.xml"/><Relationship Id="rId6" Type="http://schemas.openxmlformats.org/officeDocument/2006/relationships/image" Target="../media/image27.png"/><Relationship Id="rId5" Type="http://schemas.openxmlformats.org/officeDocument/2006/relationships/image" Target="../media/image18.svg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flipH="1">
            <a:off x="8176487" y="-714294"/>
            <a:ext cx="11932006" cy="11186255"/>
          </a:xfrm>
          <a:custGeom>
            <a:avLst/>
            <a:gdLst/>
            <a:ahLst/>
            <a:cxnLst/>
            <a:rect l="l" t="t" r="r" b="b"/>
            <a:pathLst>
              <a:path w="11932006" h="11186255">
                <a:moveTo>
                  <a:pt x="11932005" y="0"/>
                </a:moveTo>
                <a:lnTo>
                  <a:pt x="0" y="0"/>
                </a:lnTo>
                <a:lnTo>
                  <a:pt x="0" y="11186255"/>
                </a:lnTo>
                <a:lnTo>
                  <a:pt x="11932005" y="11186255"/>
                </a:lnTo>
                <a:lnTo>
                  <a:pt x="11932005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8503130" y="-449628"/>
            <a:ext cx="11932006" cy="11186255"/>
          </a:xfrm>
          <a:custGeom>
            <a:avLst/>
            <a:gdLst/>
            <a:ahLst/>
            <a:cxnLst/>
            <a:rect l="l" t="t" r="r" b="b"/>
            <a:pathLst>
              <a:path w="11932006" h="11186255">
                <a:moveTo>
                  <a:pt x="0" y="0"/>
                </a:moveTo>
                <a:lnTo>
                  <a:pt x="11932006" y="0"/>
                </a:lnTo>
                <a:lnTo>
                  <a:pt x="11932006" y="11186256"/>
                </a:lnTo>
                <a:lnTo>
                  <a:pt x="0" y="11186256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1714814" y="0"/>
            <a:ext cx="9930765" cy="9868698"/>
          </a:xfrm>
          <a:custGeom>
            <a:avLst/>
            <a:gdLst/>
            <a:ahLst/>
            <a:cxnLst/>
            <a:rect l="l" t="t" r="r" b="b"/>
            <a:pathLst>
              <a:path w="9930765" h="9868698">
                <a:moveTo>
                  <a:pt x="0" y="0"/>
                </a:moveTo>
                <a:lnTo>
                  <a:pt x="9930765" y="0"/>
                </a:lnTo>
                <a:lnTo>
                  <a:pt x="9930765" y="9868698"/>
                </a:lnTo>
                <a:lnTo>
                  <a:pt x="0" y="9868698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12349800" y="6099961"/>
            <a:ext cx="5938200" cy="4372000"/>
          </a:xfrm>
          <a:custGeom>
            <a:avLst/>
            <a:gdLst/>
            <a:ahLst/>
            <a:cxnLst/>
            <a:rect l="l" t="t" r="r" b="b"/>
            <a:pathLst>
              <a:path w="5938200" h="4372000">
                <a:moveTo>
                  <a:pt x="0" y="0"/>
                </a:moveTo>
                <a:lnTo>
                  <a:pt x="5938200" y="0"/>
                </a:lnTo>
                <a:lnTo>
                  <a:pt x="5938200" y="4372000"/>
                </a:lnTo>
                <a:lnTo>
                  <a:pt x="0" y="4372000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2907670" y="6793635"/>
            <a:ext cx="2374018" cy="3530138"/>
          </a:xfrm>
          <a:custGeom>
            <a:avLst/>
            <a:gdLst/>
            <a:ahLst/>
            <a:cxnLst/>
            <a:rect l="l" t="t" r="r" b="b"/>
            <a:pathLst>
              <a:path w="2374018" h="3530138">
                <a:moveTo>
                  <a:pt x="0" y="0"/>
                </a:moveTo>
                <a:lnTo>
                  <a:pt x="2374018" y="0"/>
                </a:lnTo>
                <a:lnTo>
                  <a:pt x="2374018" y="3530138"/>
                </a:lnTo>
                <a:lnTo>
                  <a:pt x="0" y="3530138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14660335" y="690015"/>
            <a:ext cx="2031616" cy="3224787"/>
          </a:xfrm>
          <a:custGeom>
            <a:avLst/>
            <a:gdLst/>
            <a:ahLst/>
            <a:cxnLst/>
            <a:rect l="l" t="t" r="r" b="b"/>
            <a:pathLst>
              <a:path w="2031616" h="3224787">
                <a:moveTo>
                  <a:pt x="0" y="0"/>
                </a:moveTo>
                <a:lnTo>
                  <a:pt x="2031616" y="0"/>
                </a:lnTo>
                <a:lnTo>
                  <a:pt x="2031616" y="3224786"/>
                </a:lnTo>
                <a:lnTo>
                  <a:pt x="0" y="3224786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/>
            </a:stretch>
          </a:blipFill>
        </p:spPr>
      </p:sp>
      <p:sp>
        <p:nvSpPr>
          <p:cNvPr id="8" name="TextBox 8"/>
          <p:cNvSpPr txBox="1"/>
          <p:nvPr/>
        </p:nvSpPr>
        <p:spPr>
          <a:xfrm>
            <a:off x="3818867" y="3050367"/>
            <a:ext cx="10650266" cy="29622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724"/>
              </a:lnSpc>
            </a:pPr>
            <a:r>
              <a:rPr lang="en-US" sz="7499">
                <a:solidFill>
                  <a:srgbClr val="000000"/>
                </a:solidFill>
                <a:latin typeface="Rabbits Bro"/>
                <a:ea typeface="Rabbits Bro"/>
                <a:cs typeface="Rabbits Bro"/>
                <a:sym typeface="Rabbits Bro"/>
              </a:rPr>
              <a:t>DE LA PRIMA CARTE TIPĂRITĂ LA CARTE DIGITALĂ</a:t>
            </a:r>
          </a:p>
          <a:p>
            <a:pPr algn="ctr">
              <a:lnSpc>
                <a:spcPts val="7724"/>
              </a:lnSpc>
            </a:pPr>
            <a:endParaRPr lang="en-US" sz="7499">
              <a:solidFill>
                <a:srgbClr val="000000"/>
              </a:solidFill>
              <a:latin typeface="Rabbits Bro"/>
              <a:ea typeface="Rabbits Bro"/>
              <a:cs typeface="Rabbits Bro"/>
              <a:sym typeface="Rabbits Bro"/>
            </a:endParaRPr>
          </a:p>
        </p:txBody>
      </p:sp>
      <p:sp>
        <p:nvSpPr>
          <p:cNvPr id="9" name="Freeform 9"/>
          <p:cNvSpPr/>
          <p:nvPr/>
        </p:nvSpPr>
        <p:spPr>
          <a:xfrm>
            <a:off x="3114271" y="1028700"/>
            <a:ext cx="1960816" cy="1814646"/>
          </a:xfrm>
          <a:custGeom>
            <a:avLst/>
            <a:gdLst/>
            <a:ahLst/>
            <a:cxnLst/>
            <a:rect l="l" t="t" r="r" b="b"/>
            <a:pathLst>
              <a:path w="1960816" h="1814646">
                <a:moveTo>
                  <a:pt x="0" y="0"/>
                </a:moveTo>
                <a:lnTo>
                  <a:pt x="1960816" y="0"/>
                </a:lnTo>
                <a:lnTo>
                  <a:pt x="1960816" y="1814646"/>
                </a:lnTo>
                <a:lnTo>
                  <a:pt x="0" y="1814646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</p:sp>
      <p:sp>
        <p:nvSpPr>
          <p:cNvPr id="10" name="TextBox 10"/>
          <p:cNvSpPr txBox="1"/>
          <p:nvPr/>
        </p:nvSpPr>
        <p:spPr>
          <a:xfrm>
            <a:off x="3114271" y="6836764"/>
            <a:ext cx="11028218" cy="192544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535"/>
              </a:lnSpc>
            </a:pPr>
            <a:r>
              <a:rPr lang="en-US" sz="6788">
                <a:solidFill>
                  <a:srgbClr val="000000"/>
                </a:solidFill>
                <a:latin typeface="Rabbits Bro"/>
                <a:ea typeface="Rabbits Bro"/>
                <a:cs typeface="Rabbits Bro"/>
                <a:sym typeface="Rabbits Bro"/>
              </a:rPr>
              <a:t>Irina Ionescu</a:t>
            </a:r>
          </a:p>
          <a:p>
            <a:pPr algn="ctr">
              <a:lnSpc>
                <a:spcPts val="7535"/>
              </a:lnSpc>
            </a:pPr>
            <a:r>
              <a:rPr lang="en-US" sz="6788">
                <a:solidFill>
                  <a:srgbClr val="000000"/>
                </a:solidFill>
                <a:latin typeface="Rabbits Bro"/>
                <a:ea typeface="Rabbits Bro"/>
                <a:cs typeface="Rabbits Bro"/>
                <a:sym typeface="Rabbits Bro"/>
              </a:rPr>
              <a:t>Liceul cu Program Sportiv</a:t>
            </a: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flipH="1">
            <a:off x="8176487" y="-714294"/>
            <a:ext cx="11932006" cy="11186255"/>
          </a:xfrm>
          <a:custGeom>
            <a:avLst/>
            <a:gdLst/>
            <a:ahLst/>
            <a:cxnLst/>
            <a:rect l="l" t="t" r="r" b="b"/>
            <a:pathLst>
              <a:path w="11932006" h="11186255">
                <a:moveTo>
                  <a:pt x="11932005" y="0"/>
                </a:moveTo>
                <a:lnTo>
                  <a:pt x="0" y="0"/>
                </a:lnTo>
                <a:lnTo>
                  <a:pt x="0" y="11186255"/>
                </a:lnTo>
                <a:lnTo>
                  <a:pt x="11932005" y="11186255"/>
                </a:lnTo>
                <a:lnTo>
                  <a:pt x="11932005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-1502628" y="-449628"/>
            <a:ext cx="11932006" cy="11186255"/>
          </a:xfrm>
          <a:custGeom>
            <a:avLst/>
            <a:gdLst/>
            <a:ahLst/>
            <a:cxnLst/>
            <a:rect l="l" t="t" r="r" b="b"/>
            <a:pathLst>
              <a:path w="11932006" h="11186255">
                <a:moveTo>
                  <a:pt x="0" y="0"/>
                </a:moveTo>
                <a:lnTo>
                  <a:pt x="11932005" y="0"/>
                </a:lnTo>
                <a:lnTo>
                  <a:pt x="11932005" y="11186256"/>
                </a:lnTo>
                <a:lnTo>
                  <a:pt x="0" y="11186256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1215431" y="924841"/>
            <a:ext cx="15857138" cy="8437319"/>
          </a:xfrm>
          <a:custGeom>
            <a:avLst/>
            <a:gdLst/>
            <a:ahLst/>
            <a:cxnLst/>
            <a:rect l="l" t="t" r="r" b="b"/>
            <a:pathLst>
              <a:path w="15857138" h="8437319">
                <a:moveTo>
                  <a:pt x="0" y="0"/>
                </a:moveTo>
                <a:lnTo>
                  <a:pt x="15857138" y="0"/>
                </a:lnTo>
                <a:lnTo>
                  <a:pt x="15857138" y="8437318"/>
                </a:lnTo>
                <a:lnTo>
                  <a:pt x="0" y="8437318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205620" y="6669772"/>
            <a:ext cx="2523017" cy="3617228"/>
          </a:xfrm>
          <a:custGeom>
            <a:avLst/>
            <a:gdLst/>
            <a:ahLst/>
            <a:cxnLst/>
            <a:rect l="l" t="t" r="r" b="b"/>
            <a:pathLst>
              <a:path w="2523017" h="3617228">
                <a:moveTo>
                  <a:pt x="0" y="0"/>
                </a:moveTo>
                <a:lnTo>
                  <a:pt x="2523016" y="0"/>
                </a:lnTo>
                <a:lnTo>
                  <a:pt x="2523016" y="3617228"/>
                </a:lnTo>
                <a:lnTo>
                  <a:pt x="0" y="3617228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12886598" y="6669772"/>
            <a:ext cx="7503889" cy="4605512"/>
          </a:xfrm>
          <a:custGeom>
            <a:avLst/>
            <a:gdLst/>
            <a:ahLst/>
            <a:cxnLst/>
            <a:rect l="l" t="t" r="r" b="b"/>
            <a:pathLst>
              <a:path w="7503889" h="4605512">
                <a:moveTo>
                  <a:pt x="0" y="0"/>
                </a:moveTo>
                <a:lnTo>
                  <a:pt x="7503889" y="0"/>
                </a:lnTo>
                <a:lnTo>
                  <a:pt x="7503889" y="4605512"/>
                </a:lnTo>
                <a:lnTo>
                  <a:pt x="0" y="4605512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</p:sp>
      <p:sp>
        <p:nvSpPr>
          <p:cNvPr id="7" name="TextBox 7"/>
          <p:cNvSpPr txBox="1"/>
          <p:nvPr/>
        </p:nvSpPr>
        <p:spPr>
          <a:xfrm>
            <a:off x="3247667" y="1978571"/>
            <a:ext cx="11792667" cy="164232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291"/>
              </a:lnSpc>
            </a:pPr>
            <a:r>
              <a:rPr lang="en-US" sz="5137">
                <a:solidFill>
                  <a:srgbClr val="000000"/>
                </a:solidFill>
                <a:latin typeface="Rabbits Bro"/>
                <a:ea typeface="Rabbits Bro"/>
                <a:cs typeface="Rabbits Bro"/>
                <a:sym typeface="Rabbits Bro"/>
              </a:rPr>
              <a:t>Începuturile tiparului în spaţiul românesc</a:t>
            </a:r>
          </a:p>
          <a:p>
            <a:pPr algn="ctr">
              <a:lnSpc>
                <a:spcPts val="7294"/>
              </a:lnSpc>
            </a:pPr>
            <a:endParaRPr lang="en-US" sz="5137">
              <a:solidFill>
                <a:srgbClr val="000000"/>
              </a:solidFill>
              <a:latin typeface="Rabbits Bro"/>
              <a:ea typeface="Rabbits Bro"/>
              <a:cs typeface="Rabbits Bro"/>
              <a:sym typeface="Rabbits Bro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2934694" y="3040989"/>
            <a:ext cx="12418611" cy="47632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773"/>
              </a:lnSpc>
            </a:pPr>
            <a:r>
              <a:rPr lang="en-US" sz="3399">
                <a:solidFill>
                  <a:srgbClr val="000000"/>
                </a:solidFill>
                <a:latin typeface="Slabo"/>
                <a:ea typeface="Slabo"/>
                <a:cs typeface="Slabo"/>
                <a:sym typeface="Slabo"/>
              </a:rPr>
              <a:t>• În 1508 şi-a început activitatea prima tipografie în Ţara Românească, probabil la Mănăstirea Dealu, lângă Târgovişte. Ea a fost înfiinţată din porunca domnitorului Radu cel Mare, de către călugărul muntenegrean, Macarie. Macarie învăţase arta tipografică la Veneţia şi tipărise mai multe cărţi la Cetinje (Muntenegru). Macarie a tipărit trei cărţin limba slavonă: Liturghierul (1508), Octoihul (1510), Evangheliarul (1512), apoi tipografia şi-a încetat activitatea.</a:t>
            </a:r>
          </a:p>
          <a:p>
            <a:pPr algn="ctr">
              <a:lnSpc>
                <a:spcPts val="3773"/>
              </a:lnSpc>
            </a:pPr>
            <a:r>
              <a:rPr lang="en-US" sz="3399">
                <a:solidFill>
                  <a:srgbClr val="000000"/>
                </a:solidFill>
                <a:latin typeface="Slabo"/>
                <a:ea typeface="Slabo"/>
                <a:cs typeface="Slabo"/>
                <a:sym typeface="Slabo"/>
              </a:rPr>
              <a:t>• În 1544 tipografia de la Târgovişte, sub îndrumarea lui Dimitrie Liubavici, reia seria tipăriturilor slavone.</a:t>
            </a:r>
          </a:p>
          <a:p>
            <a:pPr algn="ctr">
              <a:lnSpc>
                <a:spcPts val="3773"/>
              </a:lnSpc>
            </a:pPr>
            <a:endParaRPr lang="en-US" sz="3399">
              <a:solidFill>
                <a:srgbClr val="000000"/>
              </a:solidFill>
              <a:latin typeface="Slabo"/>
              <a:ea typeface="Slabo"/>
              <a:cs typeface="Slabo"/>
              <a:sym typeface="Slabo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flipH="1">
            <a:off x="8176487" y="-714294"/>
            <a:ext cx="11932006" cy="11186255"/>
          </a:xfrm>
          <a:custGeom>
            <a:avLst/>
            <a:gdLst/>
            <a:ahLst/>
            <a:cxnLst/>
            <a:rect l="l" t="t" r="r" b="b"/>
            <a:pathLst>
              <a:path w="11932006" h="11186255">
                <a:moveTo>
                  <a:pt x="11932005" y="0"/>
                </a:moveTo>
                <a:lnTo>
                  <a:pt x="0" y="0"/>
                </a:lnTo>
                <a:lnTo>
                  <a:pt x="0" y="11186255"/>
                </a:lnTo>
                <a:lnTo>
                  <a:pt x="11932005" y="11186255"/>
                </a:lnTo>
                <a:lnTo>
                  <a:pt x="11932005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-1502628" y="-449628"/>
            <a:ext cx="11932006" cy="11186255"/>
          </a:xfrm>
          <a:custGeom>
            <a:avLst/>
            <a:gdLst/>
            <a:ahLst/>
            <a:cxnLst/>
            <a:rect l="l" t="t" r="r" b="b"/>
            <a:pathLst>
              <a:path w="11932006" h="11186255">
                <a:moveTo>
                  <a:pt x="0" y="0"/>
                </a:moveTo>
                <a:lnTo>
                  <a:pt x="11932005" y="0"/>
                </a:lnTo>
                <a:lnTo>
                  <a:pt x="11932005" y="11186256"/>
                </a:lnTo>
                <a:lnTo>
                  <a:pt x="0" y="11186256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1215431" y="924841"/>
            <a:ext cx="15857138" cy="8437319"/>
          </a:xfrm>
          <a:custGeom>
            <a:avLst/>
            <a:gdLst/>
            <a:ahLst/>
            <a:cxnLst/>
            <a:rect l="l" t="t" r="r" b="b"/>
            <a:pathLst>
              <a:path w="15857138" h="8437319">
                <a:moveTo>
                  <a:pt x="0" y="0"/>
                </a:moveTo>
                <a:lnTo>
                  <a:pt x="15857138" y="0"/>
                </a:lnTo>
                <a:lnTo>
                  <a:pt x="15857138" y="8437318"/>
                </a:lnTo>
                <a:lnTo>
                  <a:pt x="0" y="8437318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13933714" y="6172200"/>
            <a:ext cx="8708571" cy="8229600"/>
          </a:xfrm>
          <a:custGeom>
            <a:avLst/>
            <a:gdLst/>
            <a:ahLst/>
            <a:cxnLst/>
            <a:rect l="l" t="t" r="r" b="b"/>
            <a:pathLst>
              <a:path w="8708571" h="8229600">
                <a:moveTo>
                  <a:pt x="0" y="0"/>
                </a:moveTo>
                <a:lnTo>
                  <a:pt x="8708572" y="0"/>
                </a:lnTo>
                <a:lnTo>
                  <a:pt x="8708572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-1747225" y="6923627"/>
            <a:ext cx="5925312" cy="8229600"/>
          </a:xfrm>
          <a:custGeom>
            <a:avLst/>
            <a:gdLst/>
            <a:ahLst/>
            <a:cxnLst/>
            <a:rect l="l" t="t" r="r" b="b"/>
            <a:pathLst>
              <a:path w="5925312" h="8229600">
                <a:moveTo>
                  <a:pt x="0" y="0"/>
                </a:moveTo>
                <a:lnTo>
                  <a:pt x="5925312" y="0"/>
                </a:lnTo>
                <a:lnTo>
                  <a:pt x="5925312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2706827" y="1959729"/>
            <a:ext cx="4005390" cy="6367543"/>
          </a:xfrm>
          <a:custGeom>
            <a:avLst/>
            <a:gdLst/>
            <a:ahLst/>
            <a:cxnLst/>
            <a:rect l="l" t="t" r="r" b="b"/>
            <a:pathLst>
              <a:path w="4005390" h="6367543">
                <a:moveTo>
                  <a:pt x="0" y="0"/>
                </a:moveTo>
                <a:lnTo>
                  <a:pt x="4005390" y="0"/>
                </a:lnTo>
                <a:lnTo>
                  <a:pt x="4005390" y="6367542"/>
                </a:lnTo>
                <a:lnTo>
                  <a:pt x="0" y="6367542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7845520" y="1959729"/>
            <a:ext cx="6922661" cy="6367543"/>
          </a:xfrm>
          <a:custGeom>
            <a:avLst/>
            <a:gdLst/>
            <a:ahLst/>
            <a:cxnLst/>
            <a:rect l="l" t="t" r="r" b="b"/>
            <a:pathLst>
              <a:path w="6922661" h="6367543">
                <a:moveTo>
                  <a:pt x="0" y="0"/>
                </a:moveTo>
                <a:lnTo>
                  <a:pt x="6922660" y="0"/>
                </a:lnTo>
                <a:lnTo>
                  <a:pt x="6922660" y="6367542"/>
                </a:lnTo>
                <a:lnTo>
                  <a:pt x="0" y="6367542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 l="-14219" r="-14219"/>
            </a:stretch>
          </a:blipFill>
        </p:spPr>
      </p:sp>
    </p:spTree>
    <p:custDataLst>
      <p:tags r:id="rId1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flipH="1">
            <a:off x="8176487" y="-714294"/>
            <a:ext cx="11932006" cy="11186255"/>
          </a:xfrm>
          <a:custGeom>
            <a:avLst/>
            <a:gdLst/>
            <a:ahLst/>
            <a:cxnLst/>
            <a:rect l="l" t="t" r="r" b="b"/>
            <a:pathLst>
              <a:path w="11932006" h="11186255">
                <a:moveTo>
                  <a:pt x="11932005" y="0"/>
                </a:moveTo>
                <a:lnTo>
                  <a:pt x="0" y="0"/>
                </a:lnTo>
                <a:lnTo>
                  <a:pt x="0" y="11186255"/>
                </a:lnTo>
                <a:lnTo>
                  <a:pt x="11932005" y="11186255"/>
                </a:lnTo>
                <a:lnTo>
                  <a:pt x="11932005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-1502628" y="-449628"/>
            <a:ext cx="11932006" cy="11186255"/>
          </a:xfrm>
          <a:custGeom>
            <a:avLst/>
            <a:gdLst/>
            <a:ahLst/>
            <a:cxnLst/>
            <a:rect l="l" t="t" r="r" b="b"/>
            <a:pathLst>
              <a:path w="11932006" h="11186255">
                <a:moveTo>
                  <a:pt x="0" y="0"/>
                </a:moveTo>
                <a:lnTo>
                  <a:pt x="11932005" y="0"/>
                </a:lnTo>
                <a:lnTo>
                  <a:pt x="11932005" y="11186256"/>
                </a:lnTo>
                <a:lnTo>
                  <a:pt x="0" y="11186256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 rot="5400000">
            <a:off x="4425432" y="-1521929"/>
            <a:ext cx="9437136" cy="13330858"/>
          </a:xfrm>
          <a:custGeom>
            <a:avLst/>
            <a:gdLst/>
            <a:ahLst/>
            <a:cxnLst/>
            <a:rect l="l" t="t" r="r" b="b"/>
            <a:pathLst>
              <a:path w="9437136" h="13330858">
                <a:moveTo>
                  <a:pt x="0" y="0"/>
                </a:moveTo>
                <a:lnTo>
                  <a:pt x="9437136" y="0"/>
                </a:lnTo>
                <a:lnTo>
                  <a:pt x="9437136" y="13330858"/>
                </a:lnTo>
                <a:lnTo>
                  <a:pt x="0" y="13330858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-736572" y="5894814"/>
            <a:ext cx="4145803" cy="4841813"/>
          </a:xfrm>
          <a:custGeom>
            <a:avLst/>
            <a:gdLst/>
            <a:ahLst/>
            <a:cxnLst/>
            <a:rect l="l" t="t" r="r" b="b"/>
            <a:pathLst>
              <a:path w="4145803" h="4841813">
                <a:moveTo>
                  <a:pt x="0" y="0"/>
                </a:moveTo>
                <a:lnTo>
                  <a:pt x="4145803" y="0"/>
                </a:lnTo>
                <a:lnTo>
                  <a:pt x="4145803" y="4841814"/>
                </a:lnTo>
                <a:lnTo>
                  <a:pt x="0" y="4841814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15809429" y="5630148"/>
            <a:ext cx="4042914" cy="4841813"/>
          </a:xfrm>
          <a:custGeom>
            <a:avLst/>
            <a:gdLst/>
            <a:ahLst/>
            <a:cxnLst/>
            <a:rect l="l" t="t" r="r" b="b"/>
            <a:pathLst>
              <a:path w="4042914" h="4841813">
                <a:moveTo>
                  <a:pt x="0" y="0"/>
                </a:moveTo>
                <a:lnTo>
                  <a:pt x="4042914" y="0"/>
                </a:lnTo>
                <a:lnTo>
                  <a:pt x="4042914" y="4841813"/>
                </a:lnTo>
                <a:lnTo>
                  <a:pt x="0" y="4841813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</p:sp>
      <p:sp>
        <p:nvSpPr>
          <p:cNvPr id="7" name="TextBox 7"/>
          <p:cNvSpPr txBox="1"/>
          <p:nvPr/>
        </p:nvSpPr>
        <p:spPr>
          <a:xfrm>
            <a:off x="2934694" y="3770358"/>
            <a:ext cx="5656783" cy="428701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773"/>
              </a:lnSpc>
            </a:pPr>
            <a:r>
              <a:rPr lang="en-US" sz="3399">
                <a:solidFill>
                  <a:srgbClr val="000000"/>
                </a:solidFill>
                <a:latin typeface="Slabo"/>
                <a:ea typeface="Slabo"/>
                <a:cs typeface="Slabo"/>
                <a:sym typeface="Slabo"/>
              </a:rPr>
              <a:t>Diaconul Coresi era originar din Târgovişte, unde a învăţat meşteşugul tipografic de la Dimitrie Liubavici. El s-a stabilit la Braşov unde şi-a creat propria tipografie. În toţi anii săi de activitatea a tipărit 11 cărţi în limba română şi 24 în slavonă . </a:t>
            </a:r>
          </a:p>
          <a:p>
            <a:pPr algn="ctr">
              <a:lnSpc>
                <a:spcPts val="3773"/>
              </a:lnSpc>
            </a:pPr>
            <a:endParaRPr lang="en-US" sz="3399">
              <a:solidFill>
                <a:srgbClr val="000000"/>
              </a:solidFill>
              <a:latin typeface="Slabo"/>
              <a:ea typeface="Slabo"/>
              <a:cs typeface="Slabo"/>
              <a:sym typeface="Slabo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3114855" y="617226"/>
            <a:ext cx="11950546" cy="188159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177"/>
              </a:lnSpc>
            </a:pPr>
            <a:r>
              <a:rPr lang="en-US" sz="5027">
                <a:solidFill>
                  <a:srgbClr val="000000"/>
                </a:solidFill>
                <a:latin typeface="Rabbits Bro"/>
                <a:ea typeface="Rabbits Bro"/>
                <a:cs typeface="Rabbits Bro"/>
                <a:sym typeface="Rabbits Bro"/>
              </a:rPr>
              <a:t>Tipografia de la Brașov. Activitatea Diaconului Coresi (1559-1583)</a:t>
            </a:r>
          </a:p>
          <a:p>
            <a:pPr algn="ctr">
              <a:lnSpc>
                <a:spcPts val="4403"/>
              </a:lnSpc>
            </a:pPr>
            <a:endParaRPr lang="en-US" sz="5027">
              <a:solidFill>
                <a:srgbClr val="000000"/>
              </a:solidFill>
              <a:latin typeface="Rabbits Bro"/>
              <a:ea typeface="Rabbits Bro"/>
              <a:cs typeface="Rabbits Bro"/>
              <a:sym typeface="Rabbits Bro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9144000" y="2341608"/>
            <a:ext cx="5656783" cy="714451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773"/>
              </a:lnSpc>
            </a:pPr>
            <a:r>
              <a:rPr lang="en-US" sz="3399">
                <a:solidFill>
                  <a:srgbClr val="000000"/>
                </a:solidFill>
                <a:latin typeface="Slabo"/>
                <a:ea typeface="Slabo"/>
                <a:cs typeface="Slabo"/>
                <a:sym typeface="Slabo"/>
              </a:rPr>
              <a:t>Activitatea sa tipografică în perioada 1559-1565 este foarte prolifică, după care lâncezeşte mai mult timp pentru că în anul 1565 a decedat protectorul său, J. Benkner, care îi finanţase o parte din cărţi. Cele mai importante tipărituri din această perioadă sunt Catehismul(1560), Tetraevanghelul românesc (1561), Pravila Sfinţilor Părinţi(1560-1562), Apostolul (1563), Cazania I şi Molitvenicul (cca 1567)</a:t>
            </a:r>
          </a:p>
          <a:p>
            <a:pPr algn="ctr">
              <a:lnSpc>
                <a:spcPts val="3773"/>
              </a:lnSpc>
            </a:pPr>
            <a:endParaRPr lang="en-US" sz="3399">
              <a:solidFill>
                <a:srgbClr val="000000"/>
              </a:solidFill>
              <a:latin typeface="Slabo"/>
              <a:ea typeface="Slabo"/>
              <a:cs typeface="Slabo"/>
              <a:sym typeface="Slabo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flipH="1">
            <a:off x="8176487" y="-714294"/>
            <a:ext cx="11932006" cy="11186255"/>
          </a:xfrm>
          <a:custGeom>
            <a:avLst/>
            <a:gdLst/>
            <a:ahLst/>
            <a:cxnLst/>
            <a:rect l="l" t="t" r="r" b="b"/>
            <a:pathLst>
              <a:path w="11932006" h="11186255">
                <a:moveTo>
                  <a:pt x="11932005" y="0"/>
                </a:moveTo>
                <a:lnTo>
                  <a:pt x="0" y="0"/>
                </a:lnTo>
                <a:lnTo>
                  <a:pt x="0" y="11186255"/>
                </a:lnTo>
                <a:lnTo>
                  <a:pt x="11932005" y="11186255"/>
                </a:lnTo>
                <a:lnTo>
                  <a:pt x="11932005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-1502628" y="-449628"/>
            <a:ext cx="11932006" cy="11186255"/>
          </a:xfrm>
          <a:custGeom>
            <a:avLst/>
            <a:gdLst/>
            <a:ahLst/>
            <a:cxnLst/>
            <a:rect l="l" t="t" r="r" b="b"/>
            <a:pathLst>
              <a:path w="11932006" h="11186255">
                <a:moveTo>
                  <a:pt x="0" y="0"/>
                </a:moveTo>
                <a:lnTo>
                  <a:pt x="11932005" y="0"/>
                </a:lnTo>
                <a:lnTo>
                  <a:pt x="11932005" y="11186256"/>
                </a:lnTo>
                <a:lnTo>
                  <a:pt x="0" y="11186256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 rot="5400000">
            <a:off x="5722579" y="310416"/>
            <a:ext cx="6842842" cy="9666169"/>
          </a:xfrm>
          <a:custGeom>
            <a:avLst/>
            <a:gdLst/>
            <a:ahLst/>
            <a:cxnLst/>
            <a:rect l="l" t="t" r="r" b="b"/>
            <a:pathLst>
              <a:path w="6842842" h="9666169">
                <a:moveTo>
                  <a:pt x="0" y="0"/>
                </a:moveTo>
                <a:lnTo>
                  <a:pt x="6842842" y="0"/>
                </a:lnTo>
                <a:lnTo>
                  <a:pt x="6842842" y="9666168"/>
                </a:lnTo>
                <a:lnTo>
                  <a:pt x="0" y="9666168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12685919" y="4895908"/>
            <a:ext cx="5411385" cy="5391092"/>
          </a:xfrm>
          <a:custGeom>
            <a:avLst/>
            <a:gdLst/>
            <a:ahLst/>
            <a:cxnLst/>
            <a:rect l="l" t="t" r="r" b="b"/>
            <a:pathLst>
              <a:path w="5411385" h="5391092">
                <a:moveTo>
                  <a:pt x="0" y="0"/>
                </a:moveTo>
                <a:lnTo>
                  <a:pt x="5411385" y="0"/>
                </a:lnTo>
                <a:lnTo>
                  <a:pt x="5411385" y="5391092"/>
                </a:lnTo>
                <a:lnTo>
                  <a:pt x="0" y="5391092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0" y="4878834"/>
            <a:ext cx="4891258" cy="5857794"/>
          </a:xfrm>
          <a:custGeom>
            <a:avLst/>
            <a:gdLst/>
            <a:ahLst/>
            <a:cxnLst/>
            <a:rect l="l" t="t" r="r" b="b"/>
            <a:pathLst>
              <a:path w="4891258" h="5857794">
                <a:moveTo>
                  <a:pt x="0" y="0"/>
                </a:moveTo>
                <a:lnTo>
                  <a:pt x="4891258" y="0"/>
                </a:lnTo>
                <a:lnTo>
                  <a:pt x="4891258" y="5857794"/>
                </a:lnTo>
                <a:lnTo>
                  <a:pt x="0" y="5857794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1881872" y="311537"/>
            <a:ext cx="11602445" cy="7719856"/>
          </a:xfrm>
          <a:custGeom>
            <a:avLst/>
            <a:gdLst/>
            <a:ahLst/>
            <a:cxnLst/>
            <a:rect l="l" t="t" r="r" b="b"/>
            <a:pathLst>
              <a:path w="11602445" h="7719856">
                <a:moveTo>
                  <a:pt x="0" y="0"/>
                </a:moveTo>
                <a:lnTo>
                  <a:pt x="11602445" y="0"/>
                </a:lnTo>
                <a:lnTo>
                  <a:pt x="11602445" y="7719856"/>
                </a:lnTo>
                <a:lnTo>
                  <a:pt x="0" y="7719856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</p:sp>
    </p:spTree>
    <p:custDataLst>
      <p:tags r:id="rId1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flipH="1">
            <a:off x="8176487" y="-714294"/>
            <a:ext cx="11932006" cy="11186255"/>
          </a:xfrm>
          <a:custGeom>
            <a:avLst/>
            <a:gdLst/>
            <a:ahLst/>
            <a:cxnLst/>
            <a:rect l="l" t="t" r="r" b="b"/>
            <a:pathLst>
              <a:path w="11932006" h="11186255">
                <a:moveTo>
                  <a:pt x="11932005" y="0"/>
                </a:moveTo>
                <a:lnTo>
                  <a:pt x="0" y="0"/>
                </a:lnTo>
                <a:lnTo>
                  <a:pt x="0" y="11186255"/>
                </a:lnTo>
                <a:lnTo>
                  <a:pt x="11932005" y="11186255"/>
                </a:lnTo>
                <a:lnTo>
                  <a:pt x="11932005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-1502628" y="-449628"/>
            <a:ext cx="11932006" cy="11186255"/>
          </a:xfrm>
          <a:custGeom>
            <a:avLst/>
            <a:gdLst/>
            <a:ahLst/>
            <a:cxnLst/>
            <a:rect l="l" t="t" r="r" b="b"/>
            <a:pathLst>
              <a:path w="11932006" h="11186255">
                <a:moveTo>
                  <a:pt x="0" y="0"/>
                </a:moveTo>
                <a:lnTo>
                  <a:pt x="11932005" y="0"/>
                </a:lnTo>
                <a:lnTo>
                  <a:pt x="11932005" y="11186256"/>
                </a:lnTo>
                <a:lnTo>
                  <a:pt x="0" y="11186256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1903883" y="0"/>
            <a:ext cx="14480235" cy="10287000"/>
          </a:xfrm>
          <a:custGeom>
            <a:avLst/>
            <a:gdLst/>
            <a:ahLst/>
            <a:cxnLst/>
            <a:rect l="l" t="t" r="r" b="b"/>
            <a:pathLst>
              <a:path w="14480235" h="10287000">
                <a:moveTo>
                  <a:pt x="0" y="0"/>
                </a:moveTo>
                <a:lnTo>
                  <a:pt x="14480234" y="0"/>
                </a:lnTo>
                <a:lnTo>
                  <a:pt x="14480234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0" y="5523585"/>
            <a:ext cx="2953317" cy="4763415"/>
          </a:xfrm>
          <a:custGeom>
            <a:avLst/>
            <a:gdLst/>
            <a:ahLst/>
            <a:cxnLst/>
            <a:rect l="l" t="t" r="r" b="b"/>
            <a:pathLst>
              <a:path w="2953317" h="4763415">
                <a:moveTo>
                  <a:pt x="0" y="0"/>
                </a:moveTo>
                <a:lnTo>
                  <a:pt x="2953317" y="0"/>
                </a:lnTo>
                <a:lnTo>
                  <a:pt x="2953317" y="4763415"/>
                </a:lnTo>
                <a:lnTo>
                  <a:pt x="0" y="4763415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12111092" y="1716341"/>
            <a:ext cx="2574104" cy="1242005"/>
          </a:xfrm>
          <a:custGeom>
            <a:avLst/>
            <a:gdLst/>
            <a:ahLst/>
            <a:cxnLst/>
            <a:rect l="l" t="t" r="r" b="b"/>
            <a:pathLst>
              <a:path w="2574104" h="1242005">
                <a:moveTo>
                  <a:pt x="0" y="0"/>
                </a:moveTo>
                <a:lnTo>
                  <a:pt x="2574104" y="0"/>
                </a:lnTo>
                <a:lnTo>
                  <a:pt x="2574104" y="1242005"/>
                </a:lnTo>
                <a:lnTo>
                  <a:pt x="0" y="1242005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</p:sp>
      <p:sp>
        <p:nvSpPr>
          <p:cNvPr id="7" name="TextBox 7"/>
          <p:cNvSpPr txBox="1"/>
          <p:nvPr/>
        </p:nvSpPr>
        <p:spPr>
          <a:xfrm>
            <a:off x="3447983" y="2378961"/>
            <a:ext cx="11874839" cy="706467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4345"/>
              </a:lnSpc>
            </a:pPr>
            <a:r>
              <a:rPr lang="en-US" sz="3915">
                <a:solidFill>
                  <a:srgbClr val="000000"/>
                </a:solidFill>
                <a:latin typeface="Slabo"/>
                <a:ea typeface="Slabo"/>
                <a:cs typeface="Slabo"/>
                <a:sym typeface="Slabo"/>
              </a:rPr>
              <a:t>·“Cărţile sunt precum oglinzile: vezi în ele ce ai deja în tine.” – Carlos Ruiz Zafon</a:t>
            </a:r>
          </a:p>
          <a:p>
            <a:pPr algn="just">
              <a:lnSpc>
                <a:spcPts val="4345"/>
              </a:lnSpc>
            </a:pPr>
            <a:r>
              <a:rPr lang="en-US" sz="3915">
                <a:solidFill>
                  <a:srgbClr val="000000"/>
                </a:solidFill>
                <a:latin typeface="Slabo"/>
                <a:ea typeface="Slabo"/>
                <a:cs typeface="Slabo"/>
                <a:sym typeface="Slabo"/>
              </a:rPr>
              <a:t>·“Întotdeauna mi-am imaginat Paradisul ca fiind un fel de bibliotecă.” – Jorge Luis Borges</a:t>
            </a:r>
          </a:p>
          <a:p>
            <a:pPr algn="just">
              <a:lnSpc>
                <a:spcPts val="4345"/>
              </a:lnSpc>
            </a:pPr>
            <a:r>
              <a:rPr lang="en-US" sz="3915">
                <a:solidFill>
                  <a:srgbClr val="000000"/>
                </a:solidFill>
                <a:latin typeface="Slabo"/>
                <a:ea typeface="Slabo"/>
                <a:cs typeface="Slabo"/>
                <a:sym typeface="Slabo"/>
              </a:rPr>
              <a:t>·“Iubesc mirosul de carte dimineaţă.” – Umberto Eco</a:t>
            </a:r>
          </a:p>
          <a:p>
            <a:pPr algn="just">
              <a:lnSpc>
                <a:spcPts val="4345"/>
              </a:lnSpc>
            </a:pPr>
            <a:r>
              <a:rPr lang="en-US" sz="3915">
                <a:solidFill>
                  <a:srgbClr val="000000"/>
                </a:solidFill>
                <a:latin typeface="Slabo"/>
                <a:ea typeface="Slabo"/>
                <a:cs typeface="Slabo"/>
                <a:sym typeface="Slabo"/>
              </a:rPr>
              <a:t>·“În final, toţi devenim poveşti.” – Margaret Atwood</a:t>
            </a:r>
          </a:p>
          <a:p>
            <a:pPr algn="just">
              <a:lnSpc>
                <a:spcPts val="4345"/>
              </a:lnSpc>
            </a:pPr>
            <a:r>
              <a:rPr lang="en-US" sz="3915">
                <a:solidFill>
                  <a:srgbClr val="000000"/>
                </a:solidFill>
                <a:latin typeface="Slabo"/>
                <a:ea typeface="Slabo"/>
                <a:cs typeface="Slabo"/>
                <a:sym typeface="Slabo"/>
              </a:rPr>
              <a:t>·“Atât de des, o vizită la bibliotecă m-a binedispus şi mi-a reamintit că sunt şi lucruri bune în lume.” – Vincent van Gogh</a:t>
            </a:r>
          </a:p>
          <a:p>
            <a:pPr algn="just">
              <a:lnSpc>
                <a:spcPts val="4345"/>
              </a:lnSpc>
            </a:pPr>
            <a:r>
              <a:rPr lang="en-US" sz="3915">
                <a:solidFill>
                  <a:srgbClr val="000000"/>
                </a:solidFill>
                <a:latin typeface="Slabo"/>
                <a:ea typeface="Slabo"/>
                <a:cs typeface="Slabo"/>
                <a:sym typeface="Slabo"/>
              </a:rPr>
              <a:t>·“Mi-am găsit religia: nimic nu părea mai important decât o carte. Mă uitam la bibliotecă ca la un templu.” – Jean-Paul Sartre</a:t>
            </a:r>
          </a:p>
          <a:p>
            <a:pPr algn="just">
              <a:lnSpc>
                <a:spcPts val="4345"/>
              </a:lnSpc>
            </a:pPr>
            <a:endParaRPr lang="en-US" sz="3915">
              <a:solidFill>
                <a:srgbClr val="000000"/>
              </a:solidFill>
              <a:latin typeface="Slabo"/>
              <a:ea typeface="Slabo"/>
              <a:cs typeface="Slabo"/>
              <a:sym typeface="Slabo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flipH="1">
            <a:off x="8176487" y="-714294"/>
            <a:ext cx="11932006" cy="11186255"/>
          </a:xfrm>
          <a:custGeom>
            <a:avLst/>
            <a:gdLst/>
            <a:ahLst/>
            <a:cxnLst/>
            <a:rect l="l" t="t" r="r" b="b"/>
            <a:pathLst>
              <a:path w="11932006" h="11186255">
                <a:moveTo>
                  <a:pt x="11932005" y="0"/>
                </a:moveTo>
                <a:lnTo>
                  <a:pt x="0" y="0"/>
                </a:lnTo>
                <a:lnTo>
                  <a:pt x="0" y="11186255"/>
                </a:lnTo>
                <a:lnTo>
                  <a:pt x="11932005" y="11186255"/>
                </a:lnTo>
                <a:lnTo>
                  <a:pt x="11932005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-1502628" y="-449628"/>
            <a:ext cx="11932006" cy="11186255"/>
          </a:xfrm>
          <a:custGeom>
            <a:avLst/>
            <a:gdLst/>
            <a:ahLst/>
            <a:cxnLst/>
            <a:rect l="l" t="t" r="r" b="b"/>
            <a:pathLst>
              <a:path w="11932006" h="11186255">
                <a:moveTo>
                  <a:pt x="0" y="0"/>
                </a:moveTo>
                <a:lnTo>
                  <a:pt x="11932005" y="0"/>
                </a:lnTo>
                <a:lnTo>
                  <a:pt x="11932005" y="11186256"/>
                </a:lnTo>
                <a:lnTo>
                  <a:pt x="0" y="11186256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 rot="5400000">
            <a:off x="5722579" y="310416"/>
            <a:ext cx="6842842" cy="9666169"/>
          </a:xfrm>
          <a:custGeom>
            <a:avLst/>
            <a:gdLst/>
            <a:ahLst/>
            <a:cxnLst/>
            <a:rect l="l" t="t" r="r" b="b"/>
            <a:pathLst>
              <a:path w="6842842" h="9666169">
                <a:moveTo>
                  <a:pt x="0" y="0"/>
                </a:moveTo>
                <a:lnTo>
                  <a:pt x="6842842" y="0"/>
                </a:lnTo>
                <a:lnTo>
                  <a:pt x="6842842" y="9666168"/>
                </a:lnTo>
                <a:lnTo>
                  <a:pt x="0" y="9666168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-797028" y="6355252"/>
            <a:ext cx="5107943" cy="5279528"/>
          </a:xfrm>
          <a:custGeom>
            <a:avLst/>
            <a:gdLst/>
            <a:ahLst/>
            <a:cxnLst/>
            <a:rect l="l" t="t" r="r" b="b"/>
            <a:pathLst>
              <a:path w="5107943" h="5279528">
                <a:moveTo>
                  <a:pt x="0" y="0"/>
                </a:moveTo>
                <a:lnTo>
                  <a:pt x="5107944" y="0"/>
                </a:lnTo>
                <a:lnTo>
                  <a:pt x="5107944" y="5279528"/>
                </a:lnTo>
                <a:lnTo>
                  <a:pt x="0" y="5279528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14142489" y="4902089"/>
            <a:ext cx="3621353" cy="5384911"/>
          </a:xfrm>
          <a:custGeom>
            <a:avLst/>
            <a:gdLst/>
            <a:ahLst/>
            <a:cxnLst/>
            <a:rect l="l" t="t" r="r" b="b"/>
            <a:pathLst>
              <a:path w="3621353" h="5384911">
                <a:moveTo>
                  <a:pt x="0" y="0"/>
                </a:moveTo>
                <a:lnTo>
                  <a:pt x="3621353" y="0"/>
                </a:lnTo>
                <a:lnTo>
                  <a:pt x="3621353" y="5384911"/>
                </a:lnTo>
                <a:lnTo>
                  <a:pt x="0" y="5384911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</p:sp>
      <p:sp>
        <p:nvSpPr>
          <p:cNvPr id="7" name="TextBox 7"/>
          <p:cNvSpPr txBox="1"/>
          <p:nvPr/>
        </p:nvSpPr>
        <p:spPr>
          <a:xfrm>
            <a:off x="561743" y="2997073"/>
            <a:ext cx="17202099" cy="437857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768"/>
              </a:lnSpc>
            </a:pPr>
            <a:r>
              <a:rPr lang="en-US" sz="5600">
                <a:solidFill>
                  <a:srgbClr val="000000"/>
                </a:solidFill>
                <a:latin typeface="Slabo"/>
                <a:ea typeface="Slabo"/>
                <a:cs typeface="Slabo"/>
                <a:sym typeface="Slabo"/>
              </a:rPr>
              <a:t> La nivel European, România se număra printre ţările cu cel mai mic număr de cărţi citite de pe laptop sau telefon. Țări precum Germania, Italia sau Olanda înregistrează procente de peste 5% din totalul vânzărilor de carte. Un procent de peste 11% îl întâlnim în Marea Britanie.</a:t>
            </a:r>
          </a:p>
          <a:p>
            <a:pPr algn="ctr">
              <a:lnSpc>
                <a:spcPts val="5768"/>
              </a:lnSpc>
            </a:pPr>
            <a:r>
              <a:rPr lang="en-US" sz="5600">
                <a:solidFill>
                  <a:srgbClr val="000000"/>
                </a:solidFill>
                <a:latin typeface="Slabo"/>
                <a:ea typeface="Slabo"/>
                <a:cs typeface="Slabo"/>
                <a:sym typeface="Slabo"/>
              </a:rPr>
              <a:t> </a:t>
            </a:r>
          </a:p>
        </p:txBody>
      </p:sp>
    </p:spTree>
    <p:custDataLst>
      <p:tags r:id="rId1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t="-33296" b="-33296"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2897033" y="664241"/>
            <a:ext cx="12779641" cy="75228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580"/>
              </a:lnSpc>
            </a:pPr>
            <a:r>
              <a:rPr lang="en-US" sz="4700">
                <a:solidFill>
                  <a:srgbClr val="000000"/>
                </a:solidFill>
                <a:latin typeface="Slabo"/>
                <a:ea typeface="Slabo"/>
                <a:cs typeface="Slabo"/>
                <a:sym typeface="Slabo"/>
              </a:rPr>
              <a:t>  În România există un site specializat pentru ebookuri (eBookuri.ro), iar pe internet se găsesc o serie de platforme care vă pun la dispoziţie milioane de cărţi gratuite. De exemplu, pe Internet Archive, o bibliotecă digitală non-profit din America, găsiţi peste 20 de milioane de cărţi electronice şi texte sau Biblioteca digitală internaţională pentru copii oferă o colecţie de peste 4.600 de cărţi, traduse în 59 de limbi.</a:t>
            </a:r>
          </a:p>
          <a:p>
            <a:pPr algn="ctr">
              <a:lnSpc>
                <a:spcPts val="7279"/>
              </a:lnSpc>
            </a:pPr>
            <a:endParaRPr lang="en-US" sz="4700">
              <a:solidFill>
                <a:srgbClr val="000000"/>
              </a:solidFill>
              <a:latin typeface="Slabo"/>
              <a:ea typeface="Slabo"/>
              <a:cs typeface="Slabo"/>
              <a:sym typeface="Slabo"/>
            </a:endParaRPr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LMS_API_VERSION" val="SCORM 2004 (4th edition)"/>
  <p:tag name="ISPRING_ULTRA_SCORM_COURSE_ID" val="A2B054CA-BD41-4058-B4FF-F12B2C57AD78"/>
  <p:tag name="ISPRING_CMI5_LAUNCH_METHOD" val="any window"/>
  <p:tag name="ISPRING_SCORM_ENDPOINT" val="&lt;endpoint&gt;&lt;enable&gt;0&lt;/enable&gt;&lt;lrs&gt;https://&lt;/lrs&gt;&lt;auth&gt;0&lt;/auth&gt;&lt;login&gt;&lt;/login&gt;&lt;password&gt;&lt;/password&gt;&lt;key&gt;&lt;/key&gt;&lt;name&gt;&lt;/name&gt;&lt;email&gt;&lt;/email&gt;&lt;/endpoint&gt;&#10;"/>
  <p:tag name="ISPRING_SCORM_RATE_SLIDES" val="1"/>
  <p:tag name="ISPRINGCLOUDFOLDERID" val="1"/>
  <p:tag name="ISPRINGONLINEFOLDERID" val="1"/>
  <p:tag name="ISPRING_OUTPUT_FOLDER" val="[[&quot;\uFFFDPlv{C0268CDB-0315-45D1-81D9-C94D2AAF7E06}&quot;,&quot;C:\\Users\\Lenovo\\Downloads&quot;]]"/>
  <p:tag name="ISPRING_PUBLISH_SETTINGS" val="{&quot;commonSettings&quot;:{&quot;webSettings&quot;:{&quot;useMobileViewer&quot;:&quot;T_FALSE&quot;},&quot;lmsSettings&quot;:{&quot;useMobileViewer&quot;:&quot;T_FALSE&quot;},&quot;cloudSettings&quot;:{&quot;useMobileViewer&quot;:&quot;T_FALSE&quot;},&quot;ispringLmsSettings&quot;:{&quot;useMobileViewer&quot;:&quot;T_FALSE&quot;},&quot;playerId&quot;:&quot;free&quot;,&quot;studioSettings&quot;:{&quot;useMobileViewer&quot;:&quot;T_FALSE&quot;}},&quot;advancedSettings&quot;:{&quot;enableTextAllocation&quot;:&quot;T_TRUE&quot;,&quot;viewingFromLocalDrive&quot;:&quot;T_TRUE&quot;,&quot;contentScale&quot;:75,&quot;contentScaleMode&quot;:&quot;SCALE&quot;},&quot;accessibilitySettings&quot;:{&quot;enabled&quot;:&quot;T_FALSE&quot;},&quot;compressionSettings&quot;:{&quot;imageSettings&quot;:{&quot;jpegQuality&quot;:70,&quot;optimizeImageForResolution&quot;:&quot;T_FALSE&quot;},&quot;audioQuality&quot;:70,&quot;videoQuality&quot;:65},&quot;protectionSettings&quot;:{&quot;watermarkEnabled&quot;:&quot;T_FALSE&quot;,&quot;watermarkPosition&quot;:&quot;MIDDLE_CENTER&quot;,&quot;openWatermarkUrl&quot;:&quot;T_FALSE&quot;,&quot;openWatermarkWebPageInNewWindow&quot;:&quot;T_FALSE&quot;,&quot;displayAfterEnabled&quot;:&quot;T_FALSE&quot;,&quot;displayUntilEnabled&quot;:&quot;T_FALSE&quot;,&quot;domainRestrictionEnabled&quot;:&quot;T_FALSE&quot;,&quot;enablePassword&quot;:&quot;T_FALSE&quot;},&quot;videoSettings&quot;:{&quot;videoCompressionSettings&quot;:{&quot;audioQuality&quot;:70,&quot;videoQuality&quot;:75},&quot;secondsOnEachSlide&quot;:5,&quot;hostingSettings&quot;:{}},&quot;ispringOnlineSettings&quot;:{&quot;onlineDestinationFolderId&quot;:&quot;1&quot;},&quot;cloudSettings&quot;:{&quot;onlineDestinationFolderId&quot;:&quot;1&quot;},&quot;wordSettings&quot;:{&quot;printCopies&quot;:1},&quot;studioSettings&quot;:{&quot;onlineDestinationFolderId&quot;:&quot;1&quot;,&quot;uploadSources&quot;:true}}"/>
  <p:tag name="ISPRING_SCORM_RATE_QUIZZES" val="0"/>
  <p:tag name="ISPRING_SCORM_PASSING_SCORE" val="100.000000"/>
  <p:tag name="ISPRING_PRESENTATION_TITLE" val="Ionescu Irina Mihaela_DE LA PRIMA CARTE TIPĂRITĂ LA CARTE DIGITALĂ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8A5ABA86-8813-4868-8CB7-648AC4D8E3DC}:256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3CDDE888-EBF1-44AE-A168-E1C03655B296}:257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BB7D8F8A-512F-4888-B2FA-8A9C3F03B0FA}:258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5285ED5B-14A3-4EE9-94C5-7CE6F06E0752}:259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4580E4A2-6411-49B8-BFD7-EB89557C3366}:26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62185931-BEF3-477D-82A9-0AC0E09CB554}:26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D30AF52A-FB80-4CCF-80B1-A92D7FB92F5B}:26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8CE53464-318E-437A-86C4-789BC7EFABAE}:263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491</Words>
  <Application>Microsoft Office PowerPoint</Application>
  <PresentationFormat>Custom</PresentationFormat>
  <Paragraphs>19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Rabbits Bro</vt:lpstr>
      <vt:lpstr>Calibri</vt:lpstr>
      <vt:lpstr>Arial</vt:lpstr>
      <vt:lpstr>Slabo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Ionescu Irina Mihaela_DE LA PRIMA CARTE TIPĂRITĂ LA CARTE DIGITALĂ</dc:title>
  <cp:lastModifiedBy>Lenovo</cp:lastModifiedBy>
  <cp:revision>3</cp:revision>
  <dcterms:created xsi:type="dcterms:W3CDTF">2006-08-16T00:00:00Z</dcterms:created>
  <dcterms:modified xsi:type="dcterms:W3CDTF">2025-11-04T10:54:00Z</dcterms:modified>
  <dc:identifier>DAGtPHVtms4</dc:identifier>
</cp:coreProperties>
</file>