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8288000" cy="10287000"/>
  <p:notesSz cx="6858000" cy="9144000"/>
  <p:embeddedFontLst>
    <p:embeddedFont>
      <p:font typeface="Bobby Jones" panose="020B0604020202020204" charset="0"/>
      <p:regular r:id="rId10"/>
    </p:embeddedFont>
    <p:embeddedFont>
      <p:font typeface="Dosis" pitchFamily="2" charset="0"/>
      <p:regular r:id="rId11"/>
    </p:embeddedFont>
    <p:embeddedFont>
      <p:font typeface="Fraunces" panose="020B0604020202020204" charset="0"/>
      <p:regular r:id="rId12"/>
    </p:embeddedFont>
  </p:embeddedFontLst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90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42EB09-7BED-48D6-A0A5-A3D66A857407}" type="datetimeFigureOut">
              <a:rPr lang="ro-RO" smtClean="0"/>
              <a:t>03.11.2025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9679D9-22F3-4D5D-A137-AAA70A1C6AC4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88998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9679D9-22F3-4D5D-A137-AAA70A1C6AC4}" type="slidenum">
              <a:rPr lang="ro-RO" smtClean="0"/>
              <a:t>1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29105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9679D9-22F3-4D5D-A137-AAA70A1C6AC4}" type="slidenum">
              <a:rPr lang="ro-RO" smtClean="0"/>
              <a:t>2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939314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9679D9-22F3-4D5D-A137-AAA70A1C6AC4}" type="slidenum">
              <a:rPr lang="ro-RO" smtClean="0"/>
              <a:t>3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6611886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9679D9-22F3-4D5D-A137-AAA70A1C6AC4}" type="slidenum">
              <a:rPr lang="ro-RO" smtClean="0"/>
              <a:t>4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027211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9679D9-22F3-4D5D-A137-AAA70A1C6AC4}" type="slidenum">
              <a:rPr lang="ro-RO" smtClean="0"/>
              <a:t>5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84942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9679D9-22F3-4D5D-A137-AAA70A1C6AC4}" type="slidenum">
              <a:rPr lang="ro-RO" smtClean="0"/>
              <a:t>6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236176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9679D9-22F3-4D5D-A137-AAA70A1C6AC4}" type="slidenum">
              <a:rPr lang="ro-RO" smtClean="0"/>
              <a:t>7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82401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png"/><Relationship Id="rId18" Type="http://schemas.openxmlformats.org/officeDocument/2006/relationships/image" Target="../media/image15.sv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1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.svg"/><Relationship Id="rId1" Type="http://schemas.openxmlformats.org/officeDocument/2006/relationships/tags" Target="../tags/tag2.xml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sv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1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8.png"/><Relationship Id="rId12" Type="http://schemas.openxmlformats.org/officeDocument/2006/relationships/image" Target="../media/image5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7.svg"/><Relationship Id="rId11" Type="http://schemas.openxmlformats.org/officeDocument/2006/relationships/image" Target="../media/image4.png"/><Relationship Id="rId5" Type="http://schemas.openxmlformats.org/officeDocument/2006/relationships/image" Target="../media/image16.png"/><Relationship Id="rId10" Type="http://schemas.openxmlformats.org/officeDocument/2006/relationships/image" Target="../media/image21.svg"/><Relationship Id="rId4" Type="http://schemas.openxmlformats.org/officeDocument/2006/relationships/image" Target="../media/image1.png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23.sv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jpeg"/><Relationship Id="rId10" Type="http://schemas.openxmlformats.org/officeDocument/2006/relationships/image" Target="../media/image27.svg"/><Relationship Id="rId4" Type="http://schemas.openxmlformats.org/officeDocument/2006/relationships/image" Target="../media/image1.png"/><Relationship Id="rId9" Type="http://schemas.openxmlformats.org/officeDocument/2006/relationships/image" Target="../media/image26.png"/><Relationship Id="rId14" Type="http://schemas.openxmlformats.org/officeDocument/2006/relationships/image" Target="../media/image31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1.png"/><Relationship Id="rId9" Type="http://schemas.openxmlformats.org/officeDocument/2006/relationships/image" Target="../media/image4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13" Type="http://schemas.openxmlformats.org/officeDocument/2006/relationships/image" Target="../media/image49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3.png"/><Relationship Id="rId12" Type="http://schemas.openxmlformats.org/officeDocument/2006/relationships/image" Target="../media/image48.sv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2.svg"/><Relationship Id="rId1" Type="http://schemas.openxmlformats.org/officeDocument/2006/relationships/tags" Target="../tags/tag7.xml"/><Relationship Id="rId6" Type="http://schemas.openxmlformats.org/officeDocument/2006/relationships/image" Target="../media/image42.sv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10" Type="http://schemas.openxmlformats.org/officeDocument/2006/relationships/image" Target="../media/image46.svg"/><Relationship Id="rId4" Type="http://schemas.openxmlformats.org/officeDocument/2006/relationships/image" Target="../media/image1.png"/><Relationship Id="rId9" Type="http://schemas.openxmlformats.org/officeDocument/2006/relationships/image" Target="../media/image45.png"/><Relationship Id="rId14" Type="http://schemas.openxmlformats.org/officeDocument/2006/relationships/image" Target="../media/image50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13" Type="http://schemas.openxmlformats.org/officeDocument/2006/relationships/image" Target="../media/image49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3.png"/><Relationship Id="rId12" Type="http://schemas.openxmlformats.org/officeDocument/2006/relationships/image" Target="../media/image48.sv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2.svg"/><Relationship Id="rId1" Type="http://schemas.openxmlformats.org/officeDocument/2006/relationships/tags" Target="../tags/tag8.xml"/><Relationship Id="rId6" Type="http://schemas.openxmlformats.org/officeDocument/2006/relationships/image" Target="../media/image42.sv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10" Type="http://schemas.openxmlformats.org/officeDocument/2006/relationships/image" Target="../media/image46.svg"/><Relationship Id="rId4" Type="http://schemas.openxmlformats.org/officeDocument/2006/relationships/image" Target="../media/image1.png"/><Relationship Id="rId9" Type="http://schemas.openxmlformats.org/officeDocument/2006/relationships/image" Target="../media/image45.png"/><Relationship Id="rId14" Type="http://schemas.openxmlformats.org/officeDocument/2006/relationships/image" Target="../media/image5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4000500" y="-4000500"/>
            <a:ext cx="10287000" cy="18288000"/>
            <a:chOff x="0" y="0"/>
            <a:chExt cx="13716000" cy="24384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24384000"/>
            </a:xfrm>
            <a:custGeom>
              <a:avLst/>
              <a:gdLst/>
              <a:ahLst/>
              <a:cxnLst/>
              <a:rect l="l" t="t" r="r" b="b"/>
              <a:pathLst>
                <a:path w="13716000" h="24384000">
                  <a:moveTo>
                    <a:pt x="13716000" y="0"/>
                  </a:moveTo>
                  <a:lnTo>
                    <a:pt x="13716000" y="24384000"/>
                  </a:lnTo>
                  <a:lnTo>
                    <a:pt x="0" y="24384000"/>
                  </a:lnTo>
                  <a:lnTo>
                    <a:pt x="0" y="0"/>
                  </a:lnTo>
                  <a:lnTo>
                    <a:pt x="13716000" y="0"/>
                  </a:lnTo>
                  <a:close/>
                </a:path>
              </a:pathLst>
            </a:custGeom>
            <a:blipFill>
              <a:blip r:embed="rId4"/>
              <a:stretch>
                <a:fillRect l="-83333" r="-83333"/>
              </a:stretch>
            </a:blipFill>
          </p:spPr>
        </p:sp>
      </p:grpSp>
      <p:sp>
        <p:nvSpPr>
          <p:cNvPr id="4" name="TextBox 4"/>
          <p:cNvSpPr txBox="1"/>
          <p:nvPr/>
        </p:nvSpPr>
        <p:spPr>
          <a:xfrm>
            <a:off x="4462809" y="3786657"/>
            <a:ext cx="9362382" cy="2208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6"/>
              </a:lnSpc>
            </a:pPr>
            <a:r>
              <a:rPr lang="en-US" sz="9188" spc="523">
                <a:solidFill>
                  <a:srgbClr val="764652"/>
                </a:solidFill>
                <a:latin typeface="Bobby Jones"/>
                <a:ea typeface="Bobby Jones"/>
                <a:cs typeface="Bobby Jones"/>
                <a:sym typeface="Bobby Jones"/>
              </a:rPr>
              <a:t>Concentrația procentuălă</a:t>
            </a:r>
          </a:p>
        </p:txBody>
      </p:sp>
      <p:sp>
        <p:nvSpPr>
          <p:cNvPr id="5" name="Freeform 5"/>
          <p:cNvSpPr/>
          <p:nvPr/>
        </p:nvSpPr>
        <p:spPr>
          <a:xfrm rot="-391693">
            <a:off x="14522867" y="4779758"/>
            <a:ext cx="2792931" cy="4845779"/>
          </a:xfrm>
          <a:custGeom>
            <a:avLst/>
            <a:gdLst/>
            <a:ahLst/>
            <a:cxnLst/>
            <a:rect l="l" t="t" r="r" b="b"/>
            <a:pathLst>
              <a:path w="2792931" h="4845779">
                <a:moveTo>
                  <a:pt x="0" y="0"/>
                </a:moveTo>
                <a:lnTo>
                  <a:pt x="2792931" y="0"/>
                </a:lnTo>
                <a:lnTo>
                  <a:pt x="2792931" y="4845779"/>
                </a:lnTo>
                <a:lnTo>
                  <a:pt x="0" y="484577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9" r="-9"/>
            </a:stretch>
          </a:blipFill>
        </p:spPr>
      </p:sp>
      <p:sp>
        <p:nvSpPr>
          <p:cNvPr id="6" name="Freeform 6"/>
          <p:cNvSpPr/>
          <p:nvPr/>
        </p:nvSpPr>
        <p:spPr>
          <a:xfrm rot="3272705">
            <a:off x="12732643" y="-388180"/>
            <a:ext cx="6256986" cy="5415137"/>
          </a:xfrm>
          <a:custGeom>
            <a:avLst/>
            <a:gdLst/>
            <a:ahLst/>
            <a:cxnLst/>
            <a:rect l="l" t="t" r="r" b="b"/>
            <a:pathLst>
              <a:path w="6256986" h="5415137">
                <a:moveTo>
                  <a:pt x="0" y="0"/>
                </a:moveTo>
                <a:lnTo>
                  <a:pt x="6256986" y="0"/>
                </a:lnTo>
                <a:lnTo>
                  <a:pt x="6256986" y="5415137"/>
                </a:lnTo>
                <a:lnTo>
                  <a:pt x="0" y="541513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34" b="-34"/>
            </a:stretch>
          </a:blipFill>
        </p:spPr>
      </p:sp>
      <p:sp>
        <p:nvSpPr>
          <p:cNvPr id="7" name="Freeform 7"/>
          <p:cNvSpPr/>
          <p:nvPr/>
        </p:nvSpPr>
        <p:spPr>
          <a:xfrm rot="-9816898">
            <a:off x="11648448" y="531614"/>
            <a:ext cx="1367125" cy="1339782"/>
          </a:xfrm>
          <a:custGeom>
            <a:avLst/>
            <a:gdLst/>
            <a:ahLst/>
            <a:cxnLst/>
            <a:rect l="l" t="t" r="r" b="b"/>
            <a:pathLst>
              <a:path w="1367125" h="1339782">
                <a:moveTo>
                  <a:pt x="0" y="0"/>
                </a:moveTo>
                <a:lnTo>
                  <a:pt x="1367125" y="0"/>
                </a:lnTo>
                <a:lnTo>
                  <a:pt x="1367125" y="1339782"/>
                </a:lnTo>
                <a:lnTo>
                  <a:pt x="0" y="133978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-42" r="-42"/>
            </a:stretch>
          </a:blipFill>
        </p:spPr>
      </p:sp>
      <p:sp>
        <p:nvSpPr>
          <p:cNvPr id="8" name="Freeform 8"/>
          <p:cNvSpPr/>
          <p:nvPr/>
        </p:nvSpPr>
        <p:spPr>
          <a:xfrm rot="-6916089">
            <a:off x="-819543" y="5887216"/>
            <a:ext cx="6256986" cy="5415137"/>
          </a:xfrm>
          <a:custGeom>
            <a:avLst/>
            <a:gdLst/>
            <a:ahLst/>
            <a:cxnLst/>
            <a:rect l="l" t="t" r="r" b="b"/>
            <a:pathLst>
              <a:path w="6256986" h="5415137">
                <a:moveTo>
                  <a:pt x="0" y="0"/>
                </a:moveTo>
                <a:lnTo>
                  <a:pt x="6256986" y="0"/>
                </a:lnTo>
                <a:lnTo>
                  <a:pt x="6256986" y="5415137"/>
                </a:lnTo>
                <a:lnTo>
                  <a:pt x="0" y="541513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34" b="-34"/>
            </a:stretch>
          </a:blipFill>
        </p:spPr>
      </p:sp>
      <p:sp>
        <p:nvSpPr>
          <p:cNvPr id="9" name="Freeform 9"/>
          <p:cNvSpPr/>
          <p:nvPr/>
        </p:nvSpPr>
        <p:spPr>
          <a:xfrm rot="6383713">
            <a:off x="13121628" y="8422206"/>
            <a:ext cx="1367125" cy="1339782"/>
          </a:xfrm>
          <a:custGeom>
            <a:avLst/>
            <a:gdLst/>
            <a:ahLst/>
            <a:cxnLst/>
            <a:rect l="l" t="t" r="r" b="b"/>
            <a:pathLst>
              <a:path w="1367125" h="1339782">
                <a:moveTo>
                  <a:pt x="0" y="0"/>
                </a:moveTo>
                <a:lnTo>
                  <a:pt x="1367125" y="0"/>
                </a:lnTo>
                <a:lnTo>
                  <a:pt x="1367125" y="1339782"/>
                </a:lnTo>
                <a:lnTo>
                  <a:pt x="0" y="133978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-42" r="-42"/>
            </a:stretch>
          </a:blipFill>
        </p:spPr>
      </p:sp>
      <p:sp>
        <p:nvSpPr>
          <p:cNvPr id="10" name="Freeform 10"/>
          <p:cNvSpPr/>
          <p:nvPr/>
        </p:nvSpPr>
        <p:spPr>
          <a:xfrm rot="258550">
            <a:off x="342895" y="861690"/>
            <a:ext cx="4227919" cy="4968708"/>
          </a:xfrm>
          <a:custGeom>
            <a:avLst/>
            <a:gdLst/>
            <a:ahLst/>
            <a:cxnLst/>
            <a:rect l="l" t="t" r="r" b="b"/>
            <a:pathLst>
              <a:path w="4227919" h="4968708">
                <a:moveTo>
                  <a:pt x="0" y="0"/>
                </a:moveTo>
                <a:lnTo>
                  <a:pt x="4227919" y="0"/>
                </a:lnTo>
                <a:lnTo>
                  <a:pt x="4227919" y="4968708"/>
                </a:lnTo>
                <a:lnTo>
                  <a:pt x="0" y="496870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t="-115" b="-115"/>
            </a:stretch>
          </a:blipFill>
        </p:spPr>
      </p:sp>
      <p:sp>
        <p:nvSpPr>
          <p:cNvPr id="11" name="Freeform 11"/>
          <p:cNvSpPr/>
          <p:nvPr/>
        </p:nvSpPr>
        <p:spPr>
          <a:xfrm rot="5794347">
            <a:off x="4102822" y="7539438"/>
            <a:ext cx="1648316" cy="1615349"/>
          </a:xfrm>
          <a:custGeom>
            <a:avLst/>
            <a:gdLst/>
            <a:ahLst/>
            <a:cxnLst/>
            <a:rect l="l" t="t" r="r" b="b"/>
            <a:pathLst>
              <a:path w="1648316" h="1615349">
                <a:moveTo>
                  <a:pt x="0" y="0"/>
                </a:moveTo>
                <a:lnTo>
                  <a:pt x="1648316" y="0"/>
                </a:lnTo>
                <a:lnTo>
                  <a:pt x="1648316" y="1615349"/>
                </a:lnTo>
                <a:lnTo>
                  <a:pt x="0" y="1615349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-152" r="-152"/>
            </a:stretch>
          </a:blipFill>
        </p:spPr>
      </p:sp>
      <p:sp>
        <p:nvSpPr>
          <p:cNvPr id="12" name="Freeform 12"/>
          <p:cNvSpPr/>
          <p:nvPr/>
        </p:nvSpPr>
        <p:spPr>
          <a:xfrm rot="6383713">
            <a:off x="3758584" y="1803966"/>
            <a:ext cx="1181323" cy="1157696"/>
          </a:xfrm>
          <a:custGeom>
            <a:avLst/>
            <a:gdLst/>
            <a:ahLst/>
            <a:cxnLst/>
            <a:rect l="l" t="t" r="r" b="b"/>
            <a:pathLst>
              <a:path w="1181323" h="1157696">
                <a:moveTo>
                  <a:pt x="0" y="0"/>
                </a:moveTo>
                <a:lnTo>
                  <a:pt x="1181323" y="0"/>
                </a:lnTo>
                <a:lnTo>
                  <a:pt x="1181323" y="1157696"/>
                </a:lnTo>
                <a:lnTo>
                  <a:pt x="0" y="1157696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 l="-204" r="-204"/>
            </a:stretch>
          </a:blipFill>
        </p:spPr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4000500" y="-4000500"/>
            <a:ext cx="10287000" cy="18288000"/>
            <a:chOff x="0" y="0"/>
            <a:chExt cx="13716000" cy="24384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24384000"/>
            </a:xfrm>
            <a:custGeom>
              <a:avLst/>
              <a:gdLst/>
              <a:ahLst/>
              <a:cxnLst/>
              <a:rect l="l" t="t" r="r" b="b"/>
              <a:pathLst>
                <a:path w="13716000" h="24384000">
                  <a:moveTo>
                    <a:pt x="13716000" y="0"/>
                  </a:moveTo>
                  <a:lnTo>
                    <a:pt x="13716000" y="24384000"/>
                  </a:lnTo>
                  <a:lnTo>
                    <a:pt x="0" y="24384000"/>
                  </a:lnTo>
                  <a:lnTo>
                    <a:pt x="0" y="0"/>
                  </a:lnTo>
                  <a:lnTo>
                    <a:pt x="13716000" y="0"/>
                  </a:lnTo>
                  <a:close/>
                </a:path>
              </a:pathLst>
            </a:custGeom>
            <a:blipFill>
              <a:blip r:embed="rId4"/>
              <a:stretch>
                <a:fillRect l="-83333" r="-83333"/>
              </a:stretch>
            </a:blipFill>
          </p:spPr>
        </p:sp>
      </p:grpSp>
      <p:sp>
        <p:nvSpPr>
          <p:cNvPr id="4" name="TextBox 4"/>
          <p:cNvSpPr txBox="1"/>
          <p:nvPr/>
        </p:nvSpPr>
        <p:spPr>
          <a:xfrm>
            <a:off x="2867455" y="2902452"/>
            <a:ext cx="12553091" cy="1546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779"/>
              </a:lnSpc>
            </a:pPr>
            <a:r>
              <a:rPr lang="en-US" sz="9900" spc="326">
                <a:solidFill>
                  <a:srgbClr val="764652"/>
                </a:solidFill>
                <a:latin typeface="Bobby Jones"/>
                <a:ea typeface="Bobby Jones"/>
                <a:cs typeface="Bobby Jones"/>
                <a:sym typeface="Bobby Jones"/>
              </a:rPr>
              <a:t>Introducere</a:t>
            </a:r>
          </a:p>
        </p:txBody>
      </p:sp>
      <p:sp>
        <p:nvSpPr>
          <p:cNvPr id="5" name="Freeform 5"/>
          <p:cNvSpPr/>
          <p:nvPr/>
        </p:nvSpPr>
        <p:spPr>
          <a:xfrm rot="795292" flipH="1">
            <a:off x="14236483" y="3750718"/>
            <a:ext cx="3682971" cy="5957747"/>
          </a:xfrm>
          <a:custGeom>
            <a:avLst/>
            <a:gdLst/>
            <a:ahLst/>
            <a:cxnLst/>
            <a:rect l="l" t="t" r="r" b="b"/>
            <a:pathLst>
              <a:path w="3682971" h="5957747">
                <a:moveTo>
                  <a:pt x="3682971" y="0"/>
                </a:moveTo>
                <a:lnTo>
                  <a:pt x="0" y="0"/>
                </a:lnTo>
                <a:lnTo>
                  <a:pt x="0" y="5957747"/>
                </a:lnTo>
                <a:lnTo>
                  <a:pt x="3682971" y="5957747"/>
                </a:lnTo>
                <a:lnTo>
                  <a:pt x="3682971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2" r="-2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661879" y="6339415"/>
            <a:ext cx="3381879" cy="3153602"/>
          </a:xfrm>
          <a:custGeom>
            <a:avLst/>
            <a:gdLst/>
            <a:ahLst/>
            <a:cxnLst/>
            <a:rect l="l" t="t" r="r" b="b"/>
            <a:pathLst>
              <a:path w="3381879" h="3153602">
                <a:moveTo>
                  <a:pt x="0" y="0"/>
                </a:moveTo>
                <a:lnTo>
                  <a:pt x="3381879" y="0"/>
                </a:lnTo>
                <a:lnTo>
                  <a:pt x="3381879" y="3153602"/>
                </a:lnTo>
                <a:lnTo>
                  <a:pt x="0" y="315360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4" b="-4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5244896" y="1028700"/>
            <a:ext cx="2014404" cy="1911852"/>
          </a:xfrm>
          <a:custGeom>
            <a:avLst/>
            <a:gdLst/>
            <a:ahLst/>
            <a:cxnLst/>
            <a:rect l="l" t="t" r="r" b="b"/>
            <a:pathLst>
              <a:path w="2014404" h="1911852">
                <a:moveTo>
                  <a:pt x="0" y="0"/>
                </a:moveTo>
                <a:lnTo>
                  <a:pt x="2014404" y="0"/>
                </a:lnTo>
                <a:lnTo>
                  <a:pt x="2014404" y="1911852"/>
                </a:lnTo>
                <a:lnTo>
                  <a:pt x="0" y="191185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-51" r="-51"/>
            </a:stretch>
          </a:blipFill>
        </p:spPr>
      </p:sp>
      <p:sp>
        <p:nvSpPr>
          <p:cNvPr id="8" name="Freeform 8"/>
          <p:cNvSpPr/>
          <p:nvPr/>
        </p:nvSpPr>
        <p:spPr>
          <a:xfrm rot="-1606870">
            <a:off x="-775675" y="-342051"/>
            <a:ext cx="6256986" cy="5415137"/>
          </a:xfrm>
          <a:custGeom>
            <a:avLst/>
            <a:gdLst/>
            <a:ahLst/>
            <a:cxnLst/>
            <a:rect l="l" t="t" r="r" b="b"/>
            <a:pathLst>
              <a:path w="6256986" h="5415137">
                <a:moveTo>
                  <a:pt x="0" y="0"/>
                </a:moveTo>
                <a:lnTo>
                  <a:pt x="6256986" y="0"/>
                </a:lnTo>
                <a:lnTo>
                  <a:pt x="6256986" y="5415137"/>
                </a:lnTo>
                <a:lnTo>
                  <a:pt x="0" y="541513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t="-34" b="-34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432411" y="5332007"/>
            <a:ext cx="10170124" cy="17967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35"/>
              </a:lnSpc>
            </a:pPr>
            <a:r>
              <a:rPr lang="en-US" sz="2836" spc="121">
                <a:solidFill>
                  <a:srgbClr val="764652"/>
                </a:solidFill>
                <a:latin typeface="Bobby Jones"/>
                <a:ea typeface="Bobby Jones"/>
                <a:cs typeface="Bobby Jones"/>
                <a:sym typeface="Bobby Jones"/>
              </a:rPr>
              <a:t>CONCENTRAȚIA PROCENTUALĂ ESTE O MODALITATE DE A EXPRIMA CÂTĂ SUBSTANȚĂ (SOLUT) ESTE PREZENTĂ ÎNTR-O ANUMITĂ CANTITATE DE AMESTEC SAU SOLUȚIE. EA ARATĂ PROPORȚIA SOLUTULUI RAPORTATĂ LA ÎNTREGUL AMESTEC, EXPRIMATĂ ÎN PROCENTE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4000500" y="-4000500"/>
            <a:ext cx="10287000" cy="18288000"/>
            <a:chOff x="0" y="0"/>
            <a:chExt cx="13716000" cy="24384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24384000"/>
            </a:xfrm>
            <a:custGeom>
              <a:avLst/>
              <a:gdLst/>
              <a:ahLst/>
              <a:cxnLst/>
              <a:rect l="l" t="t" r="r" b="b"/>
              <a:pathLst>
                <a:path w="13716000" h="24384000">
                  <a:moveTo>
                    <a:pt x="13716000" y="0"/>
                  </a:moveTo>
                  <a:lnTo>
                    <a:pt x="13716000" y="24384000"/>
                  </a:lnTo>
                  <a:lnTo>
                    <a:pt x="0" y="24384000"/>
                  </a:lnTo>
                  <a:lnTo>
                    <a:pt x="0" y="0"/>
                  </a:lnTo>
                  <a:lnTo>
                    <a:pt x="13716000" y="0"/>
                  </a:lnTo>
                  <a:close/>
                </a:path>
              </a:pathLst>
            </a:custGeom>
            <a:blipFill>
              <a:blip r:embed="rId4"/>
              <a:stretch>
                <a:fillRect l="-83333" r="-83333"/>
              </a:stretch>
            </a:blipFill>
          </p:spPr>
        </p:sp>
      </p:grpSp>
      <p:sp>
        <p:nvSpPr>
          <p:cNvPr id="4" name="TextBox 4"/>
          <p:cNvSpPr txBox="1"/>
          <p:nvPr/>
        </p:nvSpPr>
        <p:spPr>
          <a:xfrm>
            <a:off x="1028700" y="873569"/>
            <a:ext cx="4993986" cy="2678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200"/>
              </a:lnSpc>
            </a:pPr>
            <a:r>
              <a:rPr lang="en-US" sz="22200" spc="732">
                <a:solidFill>
                  <a:srgbClr val="5A8884"/>
                </a:solidFill>
                <a:latin typeface="Bobby Jones"/>
                <a:ea typeface="Bobby Jones"/>
                <a:cs typeface="Bobby Jones"/>
                <a:sym typeface="Bobby Jones"/>
              </a:rPr>
              <a:t>01</a:t>
            </a:r>
          </a:p>
        </p:txBody>
      </p:sp>
      <p:sp>
        <p:nvSpPr>
          <p:cNvPr id="5" name="Freeform 5"/>
          <p:cNvSpPr/>
          <p:nvPr/>
        </p:nvSpPr>
        <p:spPr>
          <a:xfrm rot="-221324" flipH="1">
            <a:off x="11093118" y="990496"/>
            <a:ext cx="4608222" cy="3438886"/>
          </a:xfrm>
          <a:custGeom>
            <a:avLst/>
            <a:gdLst/>
            <a:ahLst/>
            <a:cxnLst/>
            <a:rect l="l" t="t" r="r" b="b"/>
            <a:pathLst>
              <a:path w="4608222" h="3438886">
                <a:moveTo>
                  <a:pt x="4608222" y="0"/>
                </a:moveTo>
                <a:lnTo>
                  <a:pt x="0" y="0"/>
                </a:lnTo>
                <a:lnTo>
                  <a:pt x="0" y="3438886"/>
                </a:lnTo>
                <a:lnTo>
                  <a:pt x="4608222" y="3438886"/>
                </a:lnTo>
                <a:lnTo>
                  <a:pt x="46082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112" b="-112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859876" y="1363206"/>
            <a:ext cx="1346732" cy="1346732"/>
          </a:xfrm>
          <a:custGeom>
            <a:avLst/>
            <a:gdLst/>
            <a:ahLst/>
            <a:cxnLst/>
            <a:rect l="l" t="t" r="r" b="b"/>
            <a:pathLst>
              <a:path w="1346732" h="1346732">
                <a:moveTo>
                  <a:pt x="0" y="0"/>
                </a:moveTo>
                <a:lnTo>
                  <a:pt x="1346732" y="0"/>
                </a:lnTo>
                <a:lnTo>
                  <a:pt x="1346732" y="1346732"/>
                </a:lnTo>
                <a:lnTo>
                  <a:pt x="0" y="134673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1206608" y="3686848"/>
            <a:ext cx="9024308" cy="10108695"/>
          </a:xfrm>
          <a:custGeom>
            <a:avLst/>
            <a:gdLst/>
            <a:ahLst/>
            <a:cxnLst/>
            <a:rect l="l" t="t" r="r" b="b"/>
            <a:pathLst>
              <a:path w="9024308" h="10108695">
                <a:moveTo>
                  <a:pt x="0" y="0"/>
                </a:moveTo>
                <a:lnTo>
                  <a:pt x="9024308" y="0"/>
                </a:lnTo>
                <a:lnTo>
                  <a:pt x="9024308" y="10108695"/>
                </a:lnTo>
                <a:lnTo>
                  <a:pt x="0" y="1010869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-154" r="-154"/>
            </a:stretch>
          </a:blipFill>
        </p:spPr>
      </p:sp>
      <p:sp>
        <p:nvSpPr>
          <p:cNvPr id="8" name="Freeform 8"/>
          <p:cNvSpPr/>
          <p:nvPr/>
        </p:nvSpPr>
        <p:spPr>
          <a:xfrm rot="6383713">
            <a:off x="15386100" y="5184690"/>
            <a:ext cx="1949371" cy="1910384"/>
          </a:xfrm>
          <a:custGeom>
            <a:avLst/>
            <a:gdLst/>
            <a:ahLst/>
            <a:cxnLst/>
            <a:rect l="l" t="t" r="r" b="b"/>
            <a:pathLst>
              <a:path w="1949371" h="1910384">
                <a:moveTo>
                  <a:pt x="0" y="0"/>
                </a:moveTo>
                <a:lnTo>
                  <a:pt x="1949371" y="0"/>
                </a:lnTo>
                <a:lnTo>
                  <a:pt x="1949371" y="1910384"/>
                </a:lnTo>
                <a:lnTo>
                  <a:pt x="0" y="191038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t="-24" b="-24"/>
            </a:stretch>
          </a:blipFill>
        </p:spPr>
      </p:sp>
      <p:sp>
        <p:nvSpPr>
          <p:cNvPr id="9" name="Freeform 9"/>
          <p:cNvSpPr/>
          <p:nvPr/>
        </p:nvSpPr>
        <p:spPr>
          <a:xfrm rot="4262732">
            <a:off x="12726981" y="7881591"/>
            <a:ext cx="1242543" cy="1217692"/>
          </a:xfrm>
          <a:custGeom>
            <a:avLst/>
            <a:gdLst/>
            <a:ahLst/>
            <a:cxnLst/>
            <a:rect l="l" t="t" r="r" b="b"/>
            <a:pathLst>
              <a:path w="1242543" h="1217692">
                <a:moveTo>
                  <a:pt x="0" y="0"/>
                </a:moveTo>
                <a:lnTo>
                  <a:pt x="1242543" y="0"/>
                </a:lnTo>
                <a:lnTo>
                  <a:pt x="1242543" y="1217692"/>
                </a:lnTo>
                <a:lnTo>
                  <a:pt x="0" y="121769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-148" r="-148"/>
            </a:stretch>
          </a:blipFill>
        </p:spPr>
      </p:sp>
      <p:sp>
        <p:nvSpPr>
          <p:cNvPr id="10" name="Freeform 10"/>
          <p:cNvSpPr/>
          <p:nvPr/>
        </p:nvSpPr>
        <p:spPr>
          <a:xfrm rot="-85402">
            <a:off x="12745037" y="5427311"/>
            <a:ext cx="863629" cy="846356"/>
          </a:xfrm>
          <a:custGeom>
            <a:avLst/>
            <a:gdLst/>
            <a:ahLst/>
            <a:cxnLst/>
            <a:rect l="l" t="t" r="r" b="b"/>
            <a:pathLst>
              <a:path w="863629" h="846356">
                <a:moveTo>
                  <a:pt x="0" y="0"/>
                </a:moveTo>
                <a:lnTo>
                  <a:pt x="863629" y="0"/>
                </a:lnTo>
                <a:lnTo>
                  <a:pt x="863629" y="846356"/>
                </a:lnTo>
                <a:lnTo>
                  <a:pt x="0" y="84635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-101" r="-101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6803486" y="279933"/>
            <a:ext cx="1497535" cy="1497535"/>
          </a:xfrm>
          <a:custGeom>
            <a:avLst/>
            <a:gdLst/>
            <a:ahLst/>
            <a:cxnLst/>
            <a:rect l="l" t="t" r="r" b="b"/>
            <a:pathLst>
              <a:path w="1497535" h="1497535">
                <a:moveTo>
                  <a:pt x="0" y="0"/>
                </a:moveTo>
                <a:lnTo>
                  <a:pt x="1497535" y="0"/>
                </a:lnTo>
                <a:lnTo>
                  <a:pt x="1497535" y="1497535"/>
                </a:lnTo>
                <a:lnTo>
                  <a:pt x="0" y="1497535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968680" y="4400183"/>
            <a:ext cx="10287000" cy="5362575"/>
            <a:chOff x="0" y="0"/>
            <a:chExt cx="13716000" cy="71501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3716000" cy="7150100"/>
            </a:xfrm>
            <a:custGeom>
              <a:avLst/>
              <a:gdLst/>
              <a:ahLst/>
              <a:cxnLst/>
              <a:rect l="l" t="t" r="r" b="b"/>
              <a:pathLst>
                <a:path w="13716000" h="7150100">
                  <a:moveTo>
                    <a:pt x="0" y="0"/>
                  </a:moveTo>
                  <a:lnTo>
                    <a:pt x="13716000" y="0"/>
                  </a:lnTo>
                  <a:lnTo>
                    <a:pt x="13716000" y="7150100"/>
                  </a:lnTo>
                  <a:lnTo>
                    <a:pt x="0" y="71501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/>
              <a:stretch>
                <a:fillRect/>
              </a:stretch>
            </a:blipFill>
          </p:spPr>
        </p:sp>
      </p:grp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4000500" y="-4000500"/>
            <a:ext cx="10287000" cy="18288000"/>
            <a:chOff x="0" y="0"/>
            <a:chExt cx="13716000" cy="24384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24384000"/>
            </a:xfrm>
            <a:custGeom>
              <a:avLst/>
              <a:gdLst/>
              <a:ahLst/>
              <a:cxnLst/>
              <a:rect l="l" t="t" r="r" b="b"/>
              <a:pathLst>
                <a:path w="13716000" h="24384000">
                  <a:moveTo>
                    <a:pt x="13716000" y="0"/>
                  </a:moveTo>
                  <a:lnTo>
                    <a:pt x="13716000" y="24384000"/>
                  </a:lnTo>
                  <a:lnTo>
                    <a:pt x="0" y="24384000"/>
                  </a:lnTo>
                  <a:lnTo>
                    <a:pt x="0" y="0"/>
                  </a:lnTo>
                  <a:lnTo>
                    <a:pt x="13716000" y="0"/>
                  </a:lnTo>
                  <a:close/>
                </a:path>
              </a:pathLst>
            </a:custGeom>
            <a:blipFill>
              <a:blip r:embed="rId4"/>
              <a:stretch>
                <a:fillRect l="-83333" r="-83333"/>
              </a:stretch>
            </a:blipFill>
          </p:spPr>
        </p:sp>
      </p:grpSp>
      <p:sp>
        <p:nvSpPr>
          <p:cNvPr id="4" name="Freeform 4"/>
          <p:cNvSpPr/>
          <p:nvPr/>
        </p:nvSpPr>
        <p:spPr>
          <a:xfrm>
            <a:off x="-636088" y="5143500"/>
            <a:ext cx="6676622" cy="5960402"/>
          </a:xfrm>
          <a:custGeom>
            <a:avLst/>
            <a:gdLst/>
            <a:ahLst/>
            <a:cxnLst/>
            <a:rect l="l" t="t" r="r" b="b"/>
            <a:pathLst>
              <a:path w="6676622" h="5960402">
                <a:moveTo>
                  <a:pt x="0" y="0"/>
                </a:moveTo>
                <a:lnTo>
                  <a:pt x="6676622" y="0"/>
                </a:lnTo>
                <a:lnTo>
                  <a:pt x="6676622" y="5960402"/>
                </a:lnTo>
                <a:lnTo>
                  <a:pt x="0" y="596040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15" b="-15"/>
            </a:stretch>
          </a:blipFill>
        </p:spPr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6524625" y="4107813"/>
            <a:ext cx="11329692" cy="5960402"/>
            <a:chOff x="0" y="0"/>
            <a:chExt cx="15106256" cy="794720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106269" cy="7947152"/>
            </a:xfrm>
            <a:custGeom>
              <a:avLst/>
              <a:gdLst/>
              <a:ahLst/>
              <a:cxnLst/>
              <a:rect l="l" t="t" r="r" b="b"/>
              <a:pathLst>
                <a:path w="15106269" h="7947152">
                  <a:moveTo>
                    <a:pt x="0" y="0"/>
                  </a:moveTo>
                  <a:lnTo>
                    <a:pt x="15106269" y="0"/>
                  </a:lnTo>
                  <a:lnTo>
                    <a:pt x="15106269" y="7947152"/>
                  </a:lnTo>
                  <a:lnTo>
                    <a:pt x="0" y="79471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</p:sp>
      </p:grpSp>
      <p:sp>
        <p:nvSpPr>
          <p:cNvPr id="7" name="TextBox 7"/>
          <p:cNvSpPr txBox="1"/>
          <p:nvPr/>
        </p:nvSpPr>
        <p:spPr>
          <a:xfrm>
            <a:off x="728116" y="676509"/>
            <a:ext cx="4993986" cy="2678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200"/>
              </a:lnSpc>
            </a:pPr>
            <a:r>
              <a:rPr lang="en-US" sz="22200" spc="732">
                <a:solidFill>
                  <a:srgbClr val="5A8884"/>
                </a:solidFill>
                <a:latin typeface="Bobby Jones"/>
                <a:ea typeface="Bobby Jones"/>
                <a:cs typeface="Bobby Jones"/>
                <a:sym typeface="Bobby Jones"/>
              </a:rPr>
              <a:t>02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4000500" y="-4000500"/>
            <a:ext cx="10287000" cy="18288000"/>
            <a:chOff x="0" y="0"/>
            <a:chExt cx="13716000" cy="24384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24384000"/>
            </a:xfrm>
            <a:custGeom>
              <a:avLst/>
              <a:gdLst/>
              <a:ahLst/>
              <a:cxnLst/>
              <a:rect l="l" t="t" r="r" b="b"/>
              <a:pathLst>
                <a:path w="13716000" h="24384000">
                  <a:moveTo>
                    <a:pt x="13716000" y="0"/>
                  </a:moveTo>
                  <a:lnTo>
                    <a:pt x="13716000" y="24384000"/>
                  </a:lnTo>
                  <a:lnTo>
                    <a:pt x="0" y="24384000"/>
                  </a:lnTo>
                  <a:lnTo>
                    <a:pt x="0" y="0"/>
                  </a:lnTo>
                  <a:lnTo>
                    <a:pt x="13716000" y="0"/>
                  </a:lnTo>
                  <a:close/>
                </a:path>
              </a:pathLst>
            </a:custGeom>
            <a:blipFill>
              <a:blip r:embed="rId4"/>
              <a:stretch>
                <a:fillRect l="-83333" r="-83333"/>
              </a:stretch>
            </a:blipFill>
          </p:spPr>
        </p:sp>
      </p:grpSp>
      <p:sp>
        <p:nvSpPr>
          <p:cNvPr id="4" name="Freeform 4"/>
          <p:cNvSpPr/>
          <p:nvPr/>
        </p:nvSpPr>
        <p:spPr>
          <a:xfrm rot="-3103691">
            <a:off x="-633190" y="3126648"/>
            <a:ext cx="5703079" cy="8032505"/>
          </a:xfrm>
          <a:custGeom>
            <a:avLst/>
            <a:gdLst/>
            <a:ahLst/>
            <a:cxnLst/>
            <a:rect l="l" t="t" r="r" b="b"/>
            <a:pathLst>
              <a:path w="5703079" h="8032505">
                <a:moveTo>
                  <a:pt x="0" y="0"/>
                </a:moveTo>
                <a:lnTo>
                  <a:pt x="5703079" y="0"/>
                </a:lnTo>
                <a:lnTo>
                  <a:pt x="5703079" y="8032505"/>
                </a:lnTo>
                <a:lnTo>
                  <a:pt x="0" y="803250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20" b="-20"/>
            </a:stretch>
          </a:blipFill>
        </p:spPr>
      </p:sp>
      <p:sp>
        <p:nvSpPr>
          <p:cNvPr id="5" name="Freeform 5"/>
          <p:cNvSpPr/>
          <p:nvPr/>
        </p:nvSpPr>
        <p:spPr>
          <a:xfrm rot="-3103691">
            <a:off x="13105952" y="-1467911"/>
            <a:ext cx="6106478" cy="8600674"/>
          </a:xfrm>
          <a:custGeom>
            <a:avLst/>
            <a:gdLst/>
            <a:ahLst/>
            <a:cxnLst/>
            <a:rect l="l" t="t" r="r" b="b"/>
            <a:pathLst>
              <a:path w="6106478" h="8600674">
                <a:moveTo>
                  <a:pt x="0" y="0"/>
                </a:moveTo>
                <a:lnTo>
                  <a:pt x="6106478" y="0"/>
                </a:lnTo>
                <a:lnTo>
                  <a:pt x="6106478" y="8600674"/>
                </a:lnTo>
                <a:lnTo>
                  <a:pt x="0" y="860067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67" r="-67"/>
            </a:stretch>
          </a:blipFill>
        </p:spPr>
      </p: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5401086" y="3637535"/>
            <a:ext cx="9838617" cy="5620765"/>
            <a:chOff x="0" y="0"/>
            <a:chExt cx="13118156" cy="749435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118212" cy="7494397"/>
            </a:xfrm>
            <a:custGeom>
              <a:avLst/>
              <a:gdLst/>
              <a:ahLst/>
              <a:cxnLst/>
              <a:rect l="l" t="t" r="r" b="b"/>
              <a:pathLst>
                <a:path w="13118212" h="7494397">
                  <a:moveTo>
                    <a:pt x="0" y="0"/>
                  </a:moveTo>
                  <a:lnTo>
                    <a:pt x="13118212" y="0"/>
                  </a:lnTo>
                  <a:lnTo>
                    <a:pt x="13118212" y="7494397"/>
                  </a:lnTo>
                  <a:lnTo>
                    <a:pt x="0" y="74943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728116" y="676509"/>
            <a:ext cx="4993986" cy="30308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200"/>
              </a:lnSpc>
            </a:pPr>
            <a:r>
              <a:rPr lang="en-US" sz="22200" spc="732">
                <a:solidFill>
                  <a:srgbClr val="5A8884"/>
                </a:solidFill>
                <a:latin typeface="Bobby Jones"/>
                <a:ea typeface="Bobby Jones"/>
                <a:cs typeface="Bobby Jones"/>
                <a:sym typeface="Bobby Jones"/>
              </a:rPr>
              <a:t>02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4000500" y="-4000500"/>
            <a:ext cx="10287000" cy="18288000"/>
            <a:chOff x="0" y="0"/>
            <a:chExt cx="13716000" cy="24384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24384000"/>
            </a:xfrm>
            <a:custGeom>
              <a:avLst/>
              <a:gdLst/>
              <a:ahLst/>
              <a:cxnLst/>
              <a:rect l="l" t="t" r="r" b="b"/>
              <a:pathLst>
                <a:path w="13716000" h="24384000">
                  <a:moveTo>
                    <a:pt x="13716000" y="0"/>
                  </a:moveTo>
                  <a:lnTo>
                    <a:pt x="13716000" y="24384000"/>
                  </a:lnTo>
                  <a:lnTo>
                    <a:pt x="0" y="24384000"/>
                  </a:lnTo>
                  <a:lnTo>
                    <a:pt x="0" y="0"/>
                  </a:lnTo>
                  <a:lnTo>
                    <a:pt x="13716000" y="0"/>
                  </a:lnTo>
                  <a:close/>
                </a:path>
              </a:pathLst>
            </a:custGeom>
            <a:blipFill>
              <a:blip r:embed="rId4"/>
              <a:stretch>
                <a:fillRect l="-90988" r="-75677"/>
              </a:stretch>
            </a:blipFill>
          </p:spPr>
        </p:sp>
      </p:grpSp>
      <p:sp>
        <p:nvSpPr>
          <p:cNvPr id="4" name="TextBox 4"/>
          <p:cNvSpPr txBox="1"/>
          <p:nvPr/>
        </p:nvSpPr>
        <p:spPr>
          <a:xfrm>
            <a:off x="2806764" y="2316478"/>
            <a:ext cx="12559403" cy="3047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80"/>
              </a:lnSpc>
            </a:pPr>
            <a:r>
              <a:rPr lang="en-US" sz="10899" spc="674">
                <a:solidFill>
                  <a:srgbClr val="764652"/>
                </a:solidFill>
                <a:latin typeface="Dosis"/>
                <a:ea typeface="Dosis"/>
                <a:cs typeface="Dosis"/>
                <a:sym typeface="Dosis"/>
              </a:rPr>
              <a:t>Importanța concentrației</a:t>
            </a:r>
          </a:p>
        </p:txBody>
      </p:sp>
      <p:sp>
        <p:nvSpPr>
          <p:cNvPr id="5" name="Freeform 5"/>
          <p:cNvSpPr/>
          <p:nvPr/>
        </p:nvSpPr>
        <p:spPr>
          <a:xfrm rot="-3703093">
            <a:off x="706317" y="1194711"/>
            <a:ext cx="2700079" cy="2014934"/>
          </a:xfrm>
          <a:custGeom>
            <a:avLst/>
            <a:gdLst/>
            <a:ahLst/>
            <a:cxnLst/>
            <a:rect l="l" t="t" r="r" b="b"/>
            <a:pathLst>
              <a:path w="2700079" h="2014934">
                <a:moveTo>
                  <a:pt x="0" y="0"/>
                </a:moveTo>
                <a:lnTo>
                  <a:pt x="2700079" y="0"/>
                </a:lnTo>
                <a:lnTo>
                  <a:pt x="2700079" y="2014934"/>
                </a:lnTo>
                <a:lnTo>
                  <a:pt x="0" y="20149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251" b="-251"/>
            </a:stretch>
          </a:blipFill>
        </p:spPr>
      </p:sp>
      <p:sp>
        <p:nvSpPr>
          <p:cNvPr id="6" name="Freeform 6"/>
          <p:cNvSpPr/>
          <p:nvPr/>
        </p:nvSpPr>
        <p:spPr>
          <a:xfrm rot="-1219151">
            <a:off x="13013890" y="1572447"/>
            <a:ext cx="2269915" cy="2584789"/>
          </a:xfrm>
          <a:custGeom>
            <a:avLst/>
            <a:gdLst/>
            <a:ahLst/>
            <a:cxnLst/>
            <a:rect l="l" t="t" r="r" b="b"/>
            <a:pathLst>
              <a:path w="2269915" h="2584789">
                <a:moveTo>
                  <a:pt x="0" y="0"/>
                </a:moveTo>
                <a:lnTo>
                  <a:pt x="2269915" y="0"/>
                </a:lnTo>
                <a:lnTo>
                  <a:pt x="2269915" y="2584789"/>
                </a:lnTo>
                <a:lnTo>
                  <a:pt x="0" y="258478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28" r="-28"/>
            </a:stretch>
          </a:blipFill>
        </p:spPr>
      </p:sp>
      <p:sp>
        <p:nvSpPr>
          <p:cNvPr id="7" name="Freeform 7"/>
          <p:cNvSpPr/>
          <p:nvPr/>
        </p:nvSpPr>
        <p:spPr>
          <a:xfrm rot="-146815">
            <a:off x="15394953" y="1321590"/>
            <a:ext cx="1255254" cy="1375279"/>
          </a:xfrm>
          <a:custGeom>
            <a:avLst/>
            <a:gdLst/>
            <a:ahLst/>
            <a:cxnLst/>
            <a:rect l="l" t="t" r="r" b="b"/>
            <a:pathLst>
              <a:path w="1255254" h="1375279">
                <a:moveTo>
                  <a:pt x="0" y="0"/>
                </a:moveTo>
                <a:lnTo>
                  <a:pt x="1255254" y="0"/>
                </a:lnTo>
                <a:lnTo>
                  <a:pt x="1255254" y="1375279"/>
                </a:lnTo>
                <a:lnTo>
                  <a:pt x="0" y="137527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t="-130" b="-130"/>
            </a:stretch>
          </a:blipFill>
        </p:spPr>
      </p:sp>
      <p:sp>
        <p:nvSpPr>
          <p:cNvPr id="8" name="Freeform 8"/>
          <p:cNvSpPr/>
          <p:nvPr/>
        </p:nvSpPr>
        <p:spPr>
          <a:xfrm rot="-8650168">
            <a:off x="16271289" y="1747179"/>
            <a:ext cx="1015505" cy="1112605"/>
          </a:xfrm>
          <a:custGeom>
            <a:avLst/>
            <a:gdLst/>
            <a:ahLst/>
            <a:cxnLst/>
            <a:rect l="l" t="t" r="r" b="b"/>
            <a:pathLst>
              <a:path w="1015505" h="1112605">
                <a:moveTo>
                  <a:pt x="0" y="0"/>
                </a:moveTo>
                <a:lnTo>
                  <a:pt x="1015505" y="0"/>
                </a:lnTo>
                <a:lnTo>
                  <a:pt x="1015505" y="1112605"/>
                </a:lnTo>
                <a:lnTo>
                  <a:pt x="0" y="111260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-98" r="-98"/>
            </a:stretch>
          </a:blipFill>
        </p:spPr>
      </p:sp>
      <p:sp>
        <p:nvSpPr>
          <p:cNvPr id="9" name="Freeform 9"/>
          <p:cNvSpPr/>
          <p:nvPr/>
        </p:nvSpPr>
        <p:spPr>
          <a:xfrm rot="-6960330">
            <a:off x="15928091" y="2580492"/>
            <a:ext cx="842843" cy="923433"/>
          </a:xfrm>
          <a:custGeom>
            <a:avLst/>
            <a:gdLst/>
            <a:ahLst/>
            <a:cxnLst/>
            <a:rect l="l" t="t" r="r" b="b"/>
            <a:pathLst>
              <a:path w="842843" h="923433">
                <a:moveTo>
                  <a:pt x="0" y="0"/>
                </a:moveTo>
                <a:lnTo>
                  <a:pt x="842843" y="0"/>
                </a:lnTo>
                <a:lnTo>
                  <a:pt x="842843" y="923433"/>
                </a:lnTo>
                <a:lnTo>
                  <a:pt x="0" y="92343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-262" r="-262"/>
            </a:stretch>
          </a:blipFill>
        </p:spPr>
      </p:sp>
      <p:sp>
        <p:nvSpPr>
          <p:cNvPr id="10" name="Freeform 10"/>
          <p:cNvSpPr/>
          <p:nvPr/>
        </p:nvSpPr>
        <p:spPr>
          <a:xfrm rot="582823">
            <a:off x="3248490" y="1376970"/>
            <a:ext cx="1712263" cy="2970803"/>
          </a:xfrm>
          <a:custGeom>
            <a:avLst/>
            <a:gdLst/>
            <a:ahLst/>
            <a:cxnLst/>
            <a:rect l="l" t="t" r="r" b="b"/>
            <a:pathLst>
              <a:path w="1712263" h="2970803">
                <a:moveTo>
                  <a:pt x="0" y="0"/>
                </a:moveTo>
                <a:lnTo>
                  <a:pt x="1712263" y="0"/>
                </a:lnTo>
                <a:lnTo>
                  <a:pt x="1712263" y="2970803"/>
                </a:lnTo>
                <a:lnTo>
                  <a:pt x="0" y="2970803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t="-111" b="-111"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0" y="6713470"/>
            <a:ext cx="18288000" cy="16955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64"/>
              </a:lnSpc>
              <a:spcBef>
                <a:spcPct val="0"/>
              </a:spcBef>
            </a:pPr>
            <a:r>
              <a:rPr lang="en-US" sz="4095" spc="253">
                <a:solidFill>
                  <a:srgbClr val="764652"/>
                </a:solidFill>
                <a:latin typeface="Fraunces"/>
                <a:ea typeface="Fraunces"/>
                <a:cs typeface="Fraunces"/>
                <a:sym typeface="Fraunces"/>
              </a:rPr>
              <a:t>👉 Concentrația este importantă în chimie, biologie, farmacie, medicină și în viața de zi cu zi (alimente, băuturi, produse de curățenie), pentru a asigura doza corectă și efectul dorit.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4000500" y="-4000500"/>
            <a:ext cx="10287000" cy="18288000"/>
            <a:chOff x="0" y="0"/>
            <a:chExt cx="13716000" cy="24384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24384000"/>
            </a:xfrm>
            <a:custGeom>
              <a:avLst/>
              <a:gdLst/>
              <a:ahLst/>
              <a:cxnLst/>
              <a:rect l="l" t="t" r="r" b="b"/>
              <a:pathLst>
                <a:path w="13716000" h="24384000">
                  <a:moveTo>
                    <a:pt x="13716000" y="0"/>
                  </a:moveTo>
                  <a:lnTo>
                    <a:pt x="13716000" y="24384000"/>
                  </a:lnTo>
                  <a:lnTo>
                    <a:pt x="0" y="24384000"/>
                  </a:lnTo>
                  <a:lnTo>
                    <a:pt x="0" y="0"/>
                  </a:lnTo>
                  <a:lnTo>
                    <a:pt x="13716000" y="0"/>
                  </a:lnTo>
                  <a:close/>
                </a:path>
              </a:pathLst>
            </a:custGeom>
            <a:blipFill>
              <a:blip r:embed="rId4"/>
              <a:stretch>
                <a:fillRect l="-90988" r="-75677"/>
              </a:stretch>
            </a:blipFill>
          </p:spPr>
        </p:sp>
      </p:grpSp>
      <p:sp>
        <p:nvSpPr>
          <p:cNvPr id="4" name="TextBox 4"/>
          <p:cNvSpPr txBox="1"/>
          <p:nvPr/>
        </p:nvSpPr>
        <p:spPr>
          <a:xfrm>
            <a:off x="2806764" y="5257800"/>
            <a:ext cx="12559403" cy="15429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80"/>
              </a:lnSpc>
            </a:pPr>
            <a:r>
              <a:rPr lang="en-US" sz="10899" spc="674">
                <a:solidFill>
                  <a:srgbClr val="764652"/>
                </a:solidFill>
                <a:latin typeface="Dosis"/>
                <a:ea typeface="Dosis"/>
                <a:cs typeface="Dosis"/>
                <a:sym typeface="Dosis"/>
              </a:rPr>
              <a:t>Mulțumesc!</a:t>
            </a:r>
          </a:p>
        </p:txBody>
      </p:sp>
      <p:sp>
        <p:nvSpPr>
          <p:cNvPr id="5" name="Freeform 5"/>
          <p:cNvSpPr/>
          <p:nvPr/>
        </p:nvSpPr>
        <p:spPr>
          <a:xfrm rot="-3703093">
            <a:off x="706317" y="1194711"/>
            <a:ext cx="2700079" cy="2014934"/>
          </a:xfrm>
          <a:custGeom>
            <a:avLst/>
            <a:gdLst/>
            <a:ahLst/>
            <a:cxnLst/>
            <a:rect l="l" t="t" r="r" b="b"/>
            <a:pathLst>
              <a:path w="2700079" h="2014934">
                <a:moveTo>
                  <a:pt x="0" y="0"/>
                </a:moveTo>
                <a:lnTo>
                  <a:pt x="2700079" y="0"/>
                </a:lnTo>
                <a:lnTo>
                  <a:pt x="2700079" y="2014934"/>
                </a:lnTo>
                <a:lnTo>
                  <a:pt x="0" y="20149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251" b="-251"/>
            </a:stretch>
          </a:blipFill>
        </p:spPr>
      </p:sp>
      <p:sp>
        <p:nvSpPr>
          <p:cNvPr id="6" name="Freeform 6"/>
          <p:cNvSpPr/>
          <p:nvPr/>
        </p:nvSpPr>
        <p:spPr>
          <a:xfrm rot="-1219151">
            <a:off x="13013890" y="1572447"/>
            <a:ext cx="2269915" cy="2584789"/>
          </a:xfrm>
          <a:custGeom>
            <a:avLst/>
            <a:gdLst/>
            <a:ahLst/>
            <a:cxnLst/>
            <a:rect l="l" t="t" r="r" b="b"/>
            <a:pathLst>
              <a:path w="2269915" h="2584789">
                <a:moveTo>
                  <a:pt x="0" y="0"/>
                </a:moveTo>
                <a:lnTo>
                  <a:pt x="2269915" y="0"/>
                </a:lnTo>
                <a:lnTo>
                  <a:pt x="2269915" y="2584789"/>
                </a:lnTo>
                <a:lnTo>
                  <a:pt x="0" y="258478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28" r="-28"/>
            </a:stretch>
          </a:blipFill>
        </p:spPr>
      </p:sp>
      <p:sp>
        <p:nvSpPr>
          <p:cNvPr id="7" name="Freeform 7"/>
          <p:cNvSpPr/>
          <p:nvPr/>
        </p:nvSpPr>
        <p:spPr>
          <a:xfrm rot="-146815">
            <a:off x="15394953" y="1321590"/>
            <a:ext cx="1255254" cy="1375279"/>
          </a:xfrm>
          <a:custGeom>
            <a:avLst/>
            <a:gdLst/>
            <a:ahLst/>
            <a:cxnLst/>
            <a:rect l="l" t="t" r="r" b="b"/>
            <a:pathLst>
              <a:path w="1255254" h="1375279">
                <a:moveTo>
                  <a:pt x="0" y="0"/>
                </a:moveTo>
                <a:lnTo>
                  <a:pt x="1255254" y="0"/>
                </a:lnTo>
                <a:lnTo>
                  <a:pt x="1255254" y="1375279"/>
                </a:lnTo>
                <a:lnTo>
                  <a:pt x="0" y="137527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t="-130" b="-130"/>
            </a:stretch>
          </a:blipFill>
        </p:spPr>
      </p:sp>
      <p:sp>
        <p:nvSpPr>
          <p:cNvPr id="8" name="Freeform 8"/>
          <p:cNvSpPr/>
          <p:nvPr/>
        </p:nvSpPr>
        <p:spPr>
          <a:xfrm rot="-8650168">
            <a:off x="16271289" y="1747179"/>
            <a:ext cx="1015505" cy="1112605"/>
          </a:xfrm>
          <a:custGeom>
            <a:avLst/>
            <a:gdLst/>
            <a:ahLst/>
            <a:cxnLst/>
            <a:rect l="l" t="t" r="r" b="b"/>
            <a:pathLst>
              <a:path w="1015505" h="1112605">
                <a:moveTo>
                  <a:pt x="0" y="0"/>
                </a:moveTo>
                <a:lnTo>
                  <a:pt x="1015505" y="0"/>
                </a:lnTo>
                <a:lnTo>
                  <a:pt x="1015505" y="1112605"/>
                </a:lnTo>
                <a:lnTo>
                  <a:pt x="0" y="111260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-98" r="-98"/>
            </a:stretch>
          </a:blipFill>
        </p:spPr>
      </p:sp>
      <p:sp>
        <p:nvSpPr>
          <p:cNvPr id="9" name="Freeform 9"/>
          <p:cNvSpPr/>
          <p:nvPr/>
        </p:nvSpPr>
        <p:spPr>
          <a:xfrm rot="-6960330">
            <a:off x="15928091" y="2580492"/>
            <a:ext cx="842843" cy="923433"/>
          </a:xfrm>
          <a:custGeom>
            <a:avLst/>
            <a:gdLst/>
            <a:ahLst/>
            <a:cxnLst/>
            <a:rect l="l" t="t" r="r" b="b"/>
            <a:pathLst>
              <a:path w="842843" h="923433">
                <a:moveTo>
                  <a:pt x="0" y="0"/>
                </a:moveTo>
                <a:lnTo>
                  <a:pt x="842843" y="0"/>
                </a:lnTo>
                <a:lnTo>
                  <a:pt x="842843" y="923433"/>
                </a:lnTo>
                <a:lnTo>
                  <a:pt x="0" y="92343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-262" r="-262"/>
            </a:stretch>
          </a:blipFill>
        </p:spPr>
      </p:sp>
      <p:sp>
        <p:nvSpPr>
          <p:cNvPr id="10" name="Freeform 10"/>
          <p:cNvSpPr/>
          <p:nvPr/>
        </p:nvSpPr>
        <p:spPr>
          <a:xfrm rot="582823">
            <a:off x="3248490" y="1376970"/>
            <a:ext cx="1712263" cy="2970803"/>
          </a:xfrm>
          <a:custGeom>
            <a:avLst/>
            <a:gdLst/>
            <a:ahLst/>
            <a:cxnLst/>
            <a:rect l="l" t="t" r="r" b="b"/>
            <a:pathLst>
              <a:path w="1712263" h="2970803">
                <a:moveTo>
                  <a:pt x="0" y="0"/>
                </a:moveTo>
                <a:lnTo>
                  <a:pt x="1712263" y="0"/>
                </a:lnTo>
                <a:lnTo>
                  <a:pt x="1712263" y="2970803"/>
                </a:lnTo>
                <a:lnTo>
                  <a:pt x="0" y="2970803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t="-111" b="-111"/>
            </a:stretch>
          </a:blipFill>
        </p:spPr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LMS_API_VERSION" val="SCORM 2004 (4th edition)"/>
  <p:tag name="ISPRING_ULTRA_SCORM_COURSE_ID" val="D31F3EEF-464B-47FD-9CE8-EA5472DCDEAB"/>
  <p:tag name="ISPRING_CMI5_LAUNCH_METHOD" val="any window"/>
  <p:tag name="ISPRING_SCORM_ENDPOINT" val="&lt;endpoint&gt;&lt;enable&gt;0&lt;/enable&gt;&lt;lrs&gt;https://&lt;/lrs&gt;&lt;auth&gt;0&lt;/auth&gt;&lt;login&gt;&lt;/login&gt;&lt;password&gt;&lt;/password&gt;&lt;key&gt;&lt;/key&gt;&lt;name&gt;&lt;/name&gt;&lt;email&gt;&lt;/email&gt;&lt;/endpoint&gt;&#10;"/>
  <p:tag name="ISPRING_SCORM_RATE_SLIDES" val="1"/>
  <p:tag name="ISPRINGCLOUDFOLDERID" val="1"/>
  <p:tag name="ISPRINGONLINEFOLDERID" val="1"/>
  <p:tag name="ISPRING_OUTPUT_FOLDER" val="[[&quot;\uFFFDPlv{C0268CDB-0315-45D1-81D9-C94D2AAF7E06}&quot;,&quot;C:\\Users\\Lenovo\\Downloads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free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,&quot;uploadSources&quot;:true}}"/>
  <p:tag name="ISPRING_SCORM_RATE_QUIZZES" val="0"/>
  <p:tag name="ISPRING_SCORM_PASSING_SCORE" val="100.000000"/>
  <p:tag name="ISPRING_PRESENTATION_TITLE" val="Concentrația procentuală.pptx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75082A5B-3128-4F17-948C-8652FBC8AB9F}:25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1984D5E-E4C7-4E3B-A3A0-8925E9812CFF}:25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2D2C3B8-1FDB-4CDB-8501-CE1BA1761A7E}:25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28FADD7-230D-4B08-9A89-2486CEB78F2E}:25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DF1F0D4-3A39-4515-BE22-5B98A1FE8504}:26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95095F2-8624-4083-873D-591439C70578}:26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D7DF3FC-8F26-4BEB-A00F-3DDD2FD30F77}:26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89</Words>
  <Application>Microsoft Office PowerPoint</Application>
  <PresentationFormat>Custom</PresentationFormat>
  <Paragraphs>16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Bobby Jones</vt:lpstr>
      <vt:lpstr>Dosis</vt:lpstr>
      <vt:lpstr>Arial</vt:lpstr>
      <vt:lpstr>Calibri</vt:lpstr>
      <vt:lpstr>Fraunces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Concentrația procentuală.pptx</dc:title>
  <cp:lastModifiedBy>Lenovo</cp:lastModifiedBy>
  <cp:revision>4</cp:revision>
  <dcterms:created xsi:type="dcterms:W3CDTF">2006-08-16T00:00:00Z</dcterms:created>
  <dcterms:modified xsi:type="dcterms:W3CDTF">2025-11-03T10:01:44Z</dcterms:modified>
  <dc:identifier>DAGxMXEjCNs</dc:identifier>
</cp:coreProperties>
</file>